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434" r:id="rId2"/>
    <p:sldId id="413" r:id="rId3"/>
    <p:sldId id="414" r:id="rId4"/>
    <p:sldId id="419" r:id="rId5"/>
    <p:sldId id="421" r:id="rId6"/>
    <p:sldId id="447" r:id="rId7"/>
    <p:sldId id="422" r:id="rId8"/>
    <p:sldId id="415" r:id="rId9"/>
    <p:sldId id="416" r:id="rId10"/>
    <p:sldId id="424" r:id="rId11"/>
    <p:sldId id="425" r:id="rId12"/>
    <p:sldId id="432" r:id="rId13"/>
    <p:sldId id="448" r:id="rId14"/>
    <p:sldId id="409" r:id="rId15"/>
    <p:sldId id="403" r:id="rId16"/>
    <p:sldId id="410" r:id="rId17"/>
    <p:sldId id="429" r:id="rId18"/>
    <p:sldId id="430" r:id="rId19"/>
    <p:sldId id="431" r:id="rId20"/>
    <p:sldId id="449" r:id="rId21"/>
    <p:sldId id="437" r:id="rId22"/>
    <p:sldId id="436" r:id="rId23"/>
    <p:sldId id="438" r:id="rId24"/>
    <p:sldId id="440" r:id="rId25"/>
    <p:sldId id="441" r:id="rId26"/>
    <p:sldId id="443" r:id="rId27"/>
    <p:sldId id="444" r:id="rId28"/>
    <p:sldId id="450" r:id="rId29"/>
    <p:sldId id="445" r:id="rId30"/>
    <p:sldId id="446" r:id="rId31"/>
  </p:sldIdLst>
  <p:sldSz cx="9144000" cy="6858000" type="screen4x3"/>
  <p:notesSz cx="6858000" cy="9144000"/>
  <p:embeddedFontLst>
    <p:embeddedFont>
      <p:font typeface="B Badr" panose="00000400000000000000" pitchFamily="2" charset="-78"/>
      <p:regular r:id="rId33"/>
      <p:bold r:id="rId34"/>
    </p:embeddedFont>
    <p:embeddedFont>
      <p:font typeface="B Zar" panose="00000400000000000000" pitchFamily="2" charset="-78"/>
      <p:regular r:id="rId35"/>
      <p:bold r:id="rId36"/>
    </p:embeddedFont>
    <p:embeddedFont>
      <p:font typeface="Wingdings 2" panose="05020102010507070707" pitchFamily="18" charset="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B Nazanin" panose="00000400000000000000" pitchFamily="2" charset="-78"/>
      <p:regular r:id="rId42"/>
      <p:bold r:id="rId43"/>
    </p:embeddedFont>
    <p:embeddedFont>
      <p:font typeface="Harlow Solid Italic" panose="04030604020F02020D02" pitchFamily="82" charset="0"/>
      <p: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0B0"/>
    <a:srgbClr val="090B0A"/>
    <a:srgbClr val="003300"/>
    <a:srgbClr val="000066"/>
    <a:srgbClr val="660066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8632" autoAdjust="0"/>
  </p:normalViewPr>
  <p:slideViewPr>
    <p:cSldViewPr>
      <p:cViewPr varScale="1">
        <p:scale>
          <a:sx n="66" d="100"/>
          <a:sy n="66" d="100"/>
        </p:scale>
        <p:origin x="15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5ADA7-81BB-449C-BB60-8AF43F289C0F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25B5F-8BD8-4D2C-9930-5C2096A07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4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دانشگاه علوم پزشكي شيراز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6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5693-612F-4E77-97BF-B009081C79C5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5693-612F-4E77-97BF-B009081C79C5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E1A8A-C95B-4DF8-BA42-A7FCFFF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5693-612F-4E77-97BF-B009081C79C5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E1A8A-C95B-4DF8-BA42-A7FCFFF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5693-612F-4E77-97BF-B009081C79C5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E1A8A-C95B-4DF8-BA42-A7FCFFF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5693-612F-4E77-97BF-B009081C79C5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E1A8A-C95B-4DF8-BA42-A7FCFFF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5693-612F-4E77-97BF-B009081C79C5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E1A8A-C95B-4DF8-BA42-A7FCFFF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5693-612F-4E77-97BF-B009081C79C5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E1A8A-C95B-4DF8-BA42-A7FCFFF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5693-612F-4E77-97BF-B009081C79C5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E1A8A-C95B-4DF8-BA42-A7FCFFF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5693-612F-4E77-97BF-B009081C79C5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E1A8A-C95B-4DF8-BA42-A7FCFFF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5693-612F-4E77-97BF-B009081C79C5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E1A8A-C95B-4DF8-BA42-A7FCFFF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5693-612F-4E77-97BF-B009081C79C5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E1A8A-C95B-4DF8-BA42-A7FCFFF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 rot="5400000">
            <a:off x="-381000" y="6400800"/>
            <a:ext cx="838200" cy="762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458200" y="228600"/>
            <a:ext cx="533400" cy="1752600"/>
            <a:chOff x="8382000" y="304800"/>
            <a:chExt cx="533400" cy="1752600"/>
          </a:xfrm>
        </p:grpSpPr>
        <p:sp>
          <p:nvSpPr>
            <p:cNvPr id="7" name="Rectangle 6"/>
            <p:cNvSpPr/>
            <p:nvPr userDrawn="1"/>
          </p:nvSpPr>
          <p:spPr>
            <a:xfrm>
              <a:off x="8458200" y="304800"/>
              <a:ext cx="152400" cy="1752600"/>
            </a:xfrm>
            <a:prstGeom prst="rect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382000" y="304800"/>
              <a:ext cx="76200" cy="17526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610600" y="304800"/>
              <a:ext cx="304800" cy="1752600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5693-612F-4E77-97BF-B009081C79C5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arlow Solid Italic" pitchFamily="82" charset="0"/>
              </a:defRPr>
            </a:lvl1pPr>
          </a:lstStyle>
          <a:p>
            <a:endParaRPr lang="en-US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7086600" y="6324600"/>
            <a:ext cx="1752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arlow Solid Italic" pitchFamily="82" charset="0"/>
              </a:rPr>
              <a:t>Community Medicine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arlow Solid Italic" pitchFamily="82" charset="0"/>
              </a:rPr>
              <a:t>Department</a:t>
            </a:r>
          </a:p>
        </p:txBody>
      </p:sp>
      <p:sp>
        <p:nvSpPr>
          <p:cNvPr id="15" name="Rounded Rectangle 14"/>
          <p:cNvSpPr/>
          <p:nvPr userDrawn="1"/>
        </p:nvSpPr>
        <p:spPr>
          <a:xfrm rot="5400000">
            <a:off x="-114300" y="6515100"/>
            <a:ext cx="609600" cy="762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 rot="5400000">
            <a:off x="114300" y="6591300"/>
            <a:ext cx="457200" cy="762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ooremonji.com/images/stories/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3244850"/>
            <a:ext cx="7772400" cy="1470025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fa-IR" sz="3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ایرادات شایع در نگارش </a:t>
            </a:r>
            <a:r>
              <a:rPr lang="ar-SA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فرم پيش نويس طرح </a:t>
            </a:r>
            <a:r>
              <a:rPr lang="ar-SA" sz="3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پژوهشي</a:t>
            </a:r>
            <a:r>
              <a:rPr lang="en-US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(PROPOSAL)</a:t>
            </a:r>
            <a:b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/>
            </a:r>
            <a:br>
              <a:rPr lang="en-US" sz="3200" b="1" dirty="0">
                <a:solidFill>
                  <a:srgbClr val="002060"/>
                </a:solidFill>
                <a:cs typeface="B Nazanin" panose="00000400000000000000" pitchFamily="2" charset="-78"/>
              </a:rPr>
            </a:br>
            <a:endParaRPr lang="en-US" sz="32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057400"/>
            <a:ext cx="8305800" cy="1752600"/>
          </a:xfrm>
        </p:spPr>
        <p:txBody>
          <a:bodyPr>
            <a:noAutofit/>
          </a:bodyPr>
          <a:lstStyle/>
          <a:p>
            <a:pPr algn="just" rtl="1">
              <a:buClr>
                <a:schemeClr val="accent2"/>
              </a:buClr>
              <a:buSzPct val="50000"/>
              <a:buFont typeface="Wingdings 2" pitchFamily="18" charset="2"/>
              <a:buChar char="¿"/>
            </a:pPr>
            <a:r>
              <a:rPr lang="fa-IR" dirty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8- در نگارش عنوان ملاحظات اخلاقی رعایت شود</a:t>
            </a:r>
          </a:p>
          <a:p>
            <a:pPr algn="just" rtl="1">
              <a:buClr>
                <a:schemeClr val="accent2"/>
              </a:buClr>
              <a:buSzPct val="50000"/>
              <a:buFont typeface="Wingdings 2" pitchFamily="18" charset="2"/>
              <a:buChar char="¿"/>
            </a:pPr>
            <a:r>
              <a:rPr lang="ar-SA" dirty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از کلمات مناسب و</a:t>
            </a:r>
            <a:r>
              <a:rPr lang="fa-IR" dirty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 </a:t>
            </a:r>
            <a:r>
              <a:rPr lang="ar-SA" dirty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مطلوب استفاده شود.</a:t>
            </a:r>
          </a:p>
          <a:p>
            <a:pPr algn="just" rtl="1">
              <a:buClr>
                <a:srgbClr val="000066"/>
              </a:buClr>
              <a:buFont typeface="Wingdings 2" pitchFamily="18" charset="2"/>
              <a:buNone/>
            </a:pPr>
            <a:r>
              <a:rPr lang="ar-SA" dirty="0">
                <a:solidFill>
                  <a:schemeClr val="tx1"/>
                </a:solidFill>
                <a:latin typeface="Arial" charset="0"/>
                <a:cs typeface="B Zar" panose="00000400000000000000" pitchFamily="2" charset="-78"/>
              </a:rPr>
              <a:t>مثال : به جاي كلمات كر, كور, </a:t>
            </a:r>
            <a:r>
              <a:rPr lang="ar-SA" dirty="0" smtClean="0">
                <a:solidFill>
                  <a:schemeClr val="tx1"/>
                </a:solidFill>
                <a:latin typeface="Arial" charset="0"/>
                <a:cs typeface="B Zar" panose="00000400000000000000" pitchFamily="2" charset="-78"/>
              </a:rPr>
              <a:t>عليل</a:t>
            </a:r>
            <a:r>
              <a:rPr lang="fa-IR" dirty="0" smtClean="0">
                <a:solidFill>
                  <a:schemeClr val="tx1"/>
                </a:solidFill>
                <a:latin typeface="Arial" charset="0"/>
                <a:cs typeface="B Zar" panose="00000400000000000000" pitchFamily="2" charset="-78"/>
              </a:rPr>
              <a:t>، دیابتی ، سرطانی ، و ......</a:t>
            </a:r>
            <a:r>
              <a:rPr lang="ar-SA" dirty="0" smtClean="0">
                <a:solidFill>
                  <a:schemeClr val="tx1"/>
                </a:solidFill>
                <a:latin typeface="Arial" charset="0"/>
                <a:cs typeface="B Zar" panose="00000400000000000000" pitchFamily="2" charset="-78"/>
              </a:rPr>
              <a:t> </a:t>
            </a:r>
            <a:r>
              <a:rPr lang="ar-SA" dirty="0">
                <a:solidFill>
                  <a:schemeClr val="tx1"/>
                </a:solidFill>
                <a:latin typeface="Arial" charset="0"/>
                <a:cs typeface="B Zar" panose="00000400000000000000" pitchFamily="2" charset="-78"/>
              </a:rPr>
              <a:t>بهتر است از كلمات ناشنوا, نابينا و </a:t>
            </a:r>
            <a:r>
              <a:rPr lang="fa-IR" dirty="0">
                <a:solidFill>
                  <a:schemeClr val="tx1"/>
                </a:solidFill>
                <a:latin typeface="Arial" charset="0"/>
                <a:cs typeface="B Zar" panose="00000400000000000000" pitchFamily="2" charset="-78"/>
              </a:rPr>
              <a:t>کم </a:t>
            </a:r>
            <a:r>
              <a:rPr lang="ar-SA" dirty="0">
                <a:solidFill>
                  <a:schemeClr val="tx1"/>
                </a:solidFill>
                <a:latin typeface="Arial" charset="0"/>
                <a:cs typeface="B Zar" panose="00000400000000000000" pitchFamily="2" charset="-78"/>
              </a:rPr>
              <a:t>توان</a:t>
            </a:r>
            <a:r>
              <a:rPr lang="fa-IR" dirty="0">
                <a:solidFill>
                  <a:schemeClr val="tx1"/>
                </a:solidFill>
                <a:latin typeface="Arial" charset="0"/>
                <a:cs typeface="B Zar" panose="00000400000000000000" pitchFamily="2" charset="-78"/>
              </a:rPr>
              <a:t> جسمی</a:t>
            </a:r>
            <a:r>
              <a:rPr lang="ar-SA" dirty="0">
                <a:solidFill>
                  <a:schemeClr val="tx1"/>
                </a:solidFill>
                <a:latin typeface="Arial" charset="0"/>
                <a:cs typeface="B Zar" panose="00000400000000000000" pitchFamily="2" charset="-78"/>
              </a:rPr>
              <a:t> استفاده شود.</a:t>
            </a:r>
            <a:endParaRPr lang="fa-IR" dirty="0">
              <a:solidFill>
                <a:schemeClr val="tx1"/>
              </a:solidFill>
              <a:latin typeface="Arial" charset="0"/>
              <a:cs typeface="B Zar" panose="00000400000000000000" pitchFamily="2" charset="-78"/>
            </a:endParaRPr>
          </a:p>
          <a:p>
            <a:pPr algn="just" rtl="1">
              <a:buClr>
                <a:srgbClr val="000066"/>
              </a:buClr>
              <a:buFont typeface="Wingdings 2" pitchFamily="18" charset="2"/>
              <a:buNone/>
            </a:pPr>
            <a:endParaRPr lang="fa-IR" dirty="0">
              <a:solidFill>
                <a:srgbClr val="FF0000"/>
              </a:solidFill>
              <a:latin typeface="Arial" charset="0"/>
              <a:cs typeface="B Zar" panose="00000400000000000000" pitchFamily="2" charset="-78"/>
            </a:endParaRPr>
          </a:p>
          <a:p>
            <a:pPr algn="just" rtl="1">
              <a:buClr>
                <a:srgbClr val="000066"/>
              </a:buClr>
              <a:buFont typeface="Wingdings 2" pitchFamily="18" charset="2"/>
              <a:buNone/>
            </a:pPr>
            <a:r>
              <a:rPr lang="fa-IR" dirty="0">
                <a:solidFill>
                  <a:srgbClr val="FF0000"/>
                </a:solidFill>
                <a:latin typeface="Arial" charset="0"/>
                <a:cs typeface="B Zar" panose="00000400000000000000" pitchFamily="2" charset="-78"/>
              </a:rPr>
              <a:t>بررسی فراوانی </a:t>
            </a:r>
            <a:r>
              <a:rPr lang="fa-IR" dirty="0" smtClean="0">
                <a:solidFill>
                  <a:srgbClr val="FF0000"/>
                </a:solidFill>
                <a:latin typeface="Arial" charset="0"/>
                <a:cs typeface="B Zar" panose="00000400000000000000" pitchFamily="2" charset="-78"/>
              </a:rPr>
              <a:t>افسردگی در بیماران دیابتی مراجعه کننده به مرکز دیابت شهر </a:t>
            </a:r>
            <a:r>
              <a:rPr lang="fa-IR" dirty="0">
                <a:solidFill>
                  <a:srgbClr val="FF0000"/>
                </a:solidFill>
                <a:latin typeface="Arial" charset="0"/>
                <a:cs typeface="B Zar" panose="00000400000000000000" pitchFamily="2" charset="-78"/>
              </a:rPr>
              <a:t>کرمان در سال </a:t>
            </a:r>
            <a:r>
              <a:rPr lang="fa-IR" dirty="0" smtClean="0">
                <a:solidFill>
                  <a:srgbClr val="FF0000"/>
                </a:solidFill>
                <a:latin typeface="Arial" charset="0"/>
                <a:cs typeface="B Zar" panose="00000400000000000000" pitchFamily="2" charset="-78"/>
              </a:rPr>
              <a:t>1402</a:t>
            </a:r>
            <a:endParaRPr lang="en-US" dirty="0">
              <a:solidFill>
                <a:srgbClr val="FF0000"/>
              </a:solidFill>
              <a:latin typeface="Arial" charset="0"/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2619375" cy="1371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228600"/>
            <a:ext cx="7772400" cy="83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ویژگی های</a:t>
            </a:r>
            <a:r>
              <a:rPr lang="ar-SA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عنوان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مناسب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1394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447800"/>
            <a:ext cx="8077200" cy="1752600"/>
          </a:xfrm>
        </p:spPr>
        <p:txBody>
          <a:bodyPr>
            <a:noAutofit/>
          </a:bodyPr>
          <a:lstStyle/>
          <a:p>
            <a:pPr algn="just" rtl="1"/>
            <a:r>
              <a:rPr lang="fa-IR" sz="2200" dirty="0">
                <a:solidFill>
                  <a:srgbClr val="000066"/>
                </a:solidFill>
                <a:cs typeface="B Zar" panose="00000400000000000000" pitchFamily="2" charset="-78"/>
              </a:rPr>
              <a:t>9- در عنوان باید «چه چیزی» در «چه جمعیتی» بررسی می شود وجود داشته باشد اما گاهی هم ذکر زمان و مکان لازم است</a:t>
            </a:r>
          </a:p>
          <a:p>
            <a:pPr marL="342900" indent="-342900" algn="just" rt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2200" dirty="0">
                <a:solidFill>
                  <a:srgbClr val="000066"/>
                </a:solidFill>
                <a:cs typeface="B Zar" panose="00000400000000000000" pitchFamily="2" charset="-78"/>
              </a:rPr>
              <a:t>اگر هدف از تحقيق پاسخ به سئوال </a:t>
            </a:r>
            <a:r>
              <a:rPr lang="ar-SA" sz="2200" dirty="0" smtClean="0">
                <a:solidFill>
                  <a:srgbClr val="000066"/>
                </a:solidFill>
                <a:cs typeface="B Zar" panose="00000400000000000000" pitchFamily="2" charset="-78"/>
              </a:rPr>
              <a:t>” </a:t>
            </a:r>
            <a:r>
              <a:rPr lang="ar-SA" sz="2200" dirty="0">
                <a:solidFill>
                  <a:srgbClr val="000066"/>
                </a:solidFill>
                <a:cs typeface="B Zar" panose="00000400000000000000" pitchFamily="2" charset="-78"/>
              </a:rPr>
              <a:t>شرايط موجود چگونه است؟“ باشد: بايد </a:t>
            </a:r>
            <a:r>
              <a:rPr lang="ar-SA" sz="2200" dirty="0" smtClean="0">
                <a:solidFill>
                  <a:srgbClr val="000066"/>
                </a:solidFill>
                <a:cs typeface="B Zar" panose="00000400000000000000" pitchFamily="2" charset="-78"/>
              </a:rPr>
              <a:t>زمان </a:t>
            </a:r>
            <a:r>
              <a:rPr lang="ar-SA" sz="2200" dirty="0">
                <a:solidFill>
                  <a:srgbClr val="000066"/>
                </a:solidFill>
                <a:cs typeface="B Zar" panose="00000400000000000000" pitchFamily="2" charset="-78"/>
              </a:rPr>
              <a:t>و مكان اجراي تحقيق مشخص باشد. </a:t>
            </a:r>
          </a:p>
          <a:p>
            <a:pPr algn="just" rtl="1"/>
            <a:r>
              <a:rPr lang="fa-IR" sz="2200" dirty="0">
                <a:solidFill>
                  <a:srgbClr val="FF0000"/>
                </a:solidFill>
                <a:cs typeface="B Zar" panose="00000400000000000000" pitchFamily="2" charset="-78"/>
              </a:rPr>
              <a:t>بررسی فراوانی پرفشاری خون در افراد بالای 30 سال استان کرمان در </a:t>
            </a:r>
            <a:r>
              <a:rPr lang="fa-IR" sz="2200" dirty="0" smtClean="0">
                <a:solidFill>
                  <a:srgbClr val="FF0000"/>
                </a:solidFill>
                <a:cs typeface="B Zar" panose="00000400000000000000" pitchFamily="2" charset="-78"/>
              </a:rPr>
              <a:t>سال1400</a:t>
            </a:r>
            <a:endParaRPr lang="fa-IR" sz="2200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algn="just" rtl="1"/>
            <a:r>
              <a:rPr lang="fa-IR" sz="2200" dirty="0">
                <a:solidFill>
                  <a:srgbClr val="FF0000"/>
                </a:solidFill>
                <a:cs typeface="B Zar" panose="00000400000000000000" pitchFamily="2" charset="-78"/>
              </a:rPr>
              <a:t>بررسی کیفیت زندگی دانشجویان دانشگاه علوم پزشکی کرمان در سال </a:t>
            </a:r>
            <a:r>
              <a:rPr lang="fa-IR" sz="2200" dirty="0" smtClean="0">
                <a:solidFill>
                  <a:srgbClr val="FF0000"/>
                </a:solidFill>
                <a:cs typeface="B Zar" panose="00000400000000000000" pitchFamily="2" charset="-78"/>
              </a:rPr>
              <a:t>1400</a:t>
            </a:r>
          </a:p>
          <a:p>
            <a:pPr algn="just" rtl="1"/>
            <a:endParaRPr lang="fa-IR" sz="2200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algn="just" rtl="1">
              <a:buClr>
                <a:srgbClr val="CC3300"/>
              </a:buClr>
              <a:buSzPct val="150000"/>
              <a:buFont typeface="Wingdings" pitchFamily="2" charset="2"/>
              <a:buChar char="ü"/>
            </a:pPr>
            <a:r>
              <a:rPr lang="ar-SA" sz="2200" dirty="0">
                <a:solidFill>
                  <a:srgbClr val="000066"/>
                </a:solidFill>
                <a:cs typeface="B Zar" panose="00000400000000000000" pitchFamily="2" charset="-78"/>
              </a:rPr>
              <a:t>اگر هدف از تحقيق پاسخ به سئوالي در مورد همبستگي بين متغيرها و يا نقش يك عامل در ايجاد يك پديده است : </a:t>
            </a:r>
            <a:r>
              <a:rPr lang="fa-IR" sz="2200" dirty="0" smtClean="0">
                <a:solidFill>
                  <a:srgbClr val="000066"/>
                </a:solidFill>
                <a:cs typeface="B Zar" panose="00000400000000000000" pitchFamily="2" charset="-78"/>
              </a:rPr>
              <a:t>   </a:t>
            </a:r>
            <a:r>
              <a:rPr lang="ar-SA" sz="2200" dirty="0" smtClean="0">
                <a:solidFill>
                  <a:srgbClr val="000066"/>
                </a:solidFill>
                <a:cs typeface="B Zar" panose="00000400000000000000" pitchFamily="2" charset="-78"/>
              </a:rPr>
              <a:t>ذكر </a:t>
            </a:r>
            <a:r>
              <a:rPr lang="ar-SA" sz="2200" dirty="0">
                <a:solidFill>
                  <a:srgbClr val="000066"/>
                </a:solidFill>
                <a:cs typeface="B Zar" panose="00000400000000000000" pitchFamily="2" charset="-78"/>
              </a:rPr>
              <a:t>زمان انجام پژوهش و مكان ضروري نيست.</a:t>
            </a:r>
          </a:p>
          <a:p>
            <a:pPr algn="just" rtl="1"/>
            <a:r>
              <a:rPr lang="ar-SA" sz="2200" b="1" dirty="0">
                <a:solidFill>
                  <a:srgbClr val="000066"/>
                </a:solidFill>
                <a:cs typeface="B Zar" panose="00000400000000000000" pitchFamily="2" charset="-78"/>
              </a:rPr>
              <a:t>مثال :</a:t>
            </a:r>
          </a:p>
          <a:p>
            <a:pPr algn="just" rtl="1"/>
            <a:r>
              <a:rPr lang="ar-SA" sz="2200" dirty="0">
                <a:solidFill>
                  <a:srgbClr val="FF0000"/>
                </a:solidFill>
                <a:latin typeface="Arial"/>
                <a:cs typeface="B Zar" panose="00000400000000000000" pitchFamily="2" charset="-78"/>
              </a:rPr>
              <a:t>بررسي </a:t>
            </a:r>
            <a:r>
              <a:rPr lang="fa-IR" sz="2200" dirty="0">
                <a:solidFill>
                  <a:srgbClr val="FF0000"/>
                </a:solidFill>
                <a:latin typeface="Arial"/>
                <a:cs typeface="B Zar" panose="00000400000000000000" pitchFamily="2" charset="-78"/>
              </a:rPr>
              <a:t>تاثیر</a:t>
            </a:r>
            <a:r>
              <a:rPr lang="ar-SA" sz="2200" dirty="0">
                <a:solidFill>
                  <a:srgbClr val="FF0000"/>
                </a:solidFill>
                <a:latin typeface="Arial"/>
                <a:cs typeface="B Zar" panose="00000400000000000000" pitchFamily="2" charset="-78"/>
              </a:rPr>
              <a:t> دهان شويه سديم </a:t>
            </a:r>
            <a:r>
              <a:rPr lang="ar-SA" sz="2200" dirty="0">
                <a:solidFill>
                  <a:srgbClr val="FF0000"/>
                </a:solidFill>
                <a:cs typeface="B Zar" panose="00000400000000000000" pitchFamily="2" charset="-78"/>
              </a:rPr>
              <a:t>فلورايد </a:t>
            </a:r>
            <a:r>
              <a:rPr lang="fa-IR" sz="2200" dirty="0">
                <a:solidFill>
                  <a:srgbClr val="FF0000"/>
                </a:solidFill>
                <a:cs typeface="B Zar" panose="00000400000000000000" pitchFamily="2" charset="-78"/>
              </a:rPr>
              <a:t>بر </a:t>
            </a:r>
            <a:r>
              <a:rPr lang="ar-SA" sz="2200" dirty="0">
                <a:solidFill>
                  <a:srgbClr val="FF0000"/>
                </a:solidFill>
                <a:cs typeface="B Zar" panose="00000400000000000000" pitchFamily="2" charset="-78"/>
              </a:rPr>
              <a:t>پوسيدگي</a:t>
            </a:r>
            <a:r>
              <a:rPr lang="fa-IR" sz="2200" dirty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ar-SA" sz="2200" dirty="0">
                <a:solidFill>
                  <a:srgbClr val="FF0000"/>
                </a:solidFill>
                <a:cs typeface="B Zar" panose="00000400000000000000" pitchFamily="2" charset="-78"/>
              </a:rPr>
              <a:t>دندانها</a:t>
            </a:r>
            <a:r>
              <a:rPr lang="fa-IR" sz="2200" dirty="0">
                <a:solidFill>
                  <a:srgbClr val="FF0000"/>
                </a:solidFill>
                <a:cs typeface="B Zar" panose="00000400000000000000" pitchFamily="2" charset="-78"/>
              </a:rPr>
              <a:t> در</a:t>
            </a:r>
            <a:r>
              <a:rPr lang="ar-SA" sz="2200" dirty="0">
                <a:solidFill>
                  <a:srgbClr val="FF0000"/>
                </a:solidFill>
                <a:cs typeface="B Zar" panose="00000400000000000000" pitchFamily="2" charset="-78"/>
              </a:rPr>
              <a:t> كودكان 6 تا 12 ساله</a:t>
            </a:r>
          </a:p>
          <a:p>
            <a:pPr algn="just" rtl="1"/>
            <a:endParaRPr lang="ar-SA" sz="2200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algn="just"/>
            <a:endParaRPr lang="en-US" sz="22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29" y="5638800"/>
            <a:ext cx="2600325" cy="1295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228600"/>
            <a:ext cx="7772400" cy="83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ویژگی های</a:t>
            </a:r>
            <a:r>
              <a:rPr lang="ar-SA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عنوان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مناسب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1112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610600" cy="4525963"/>
          </a:xfrm>
        </p:spPr>
        <p:txBody>
          <a:bodyPr>
            <a:normAutofit/>
          </a:bodyPr>
          <a:lstStyle/>
          <a:p>
            <a:pPr algn="just" rtl="1"/>
            <a:r>
              <a:rPr lang="fa-IR" dirty="0">
                <a:solidFill>
                  <a:srgbClr val="002060"/>
                </a:solidFill>
                <a:cs typeface="B Zar" panose="00000400000000000000" pitchFamily="2" charset="-78"/>
              </a:rPr>
              <a:t>10- بهتر است عنوان با کلماتی که نشان دهنده سرزدن کاری از طرف محقق است شروع شوندمانند بررسی، مقایسه، ارزیابی</a:t>
            </a:r>
          </a:p>
          <a:p>
            <a:pPr algn="just" rtl="1"/>
            <a:endParaRPr lang="fa-IR" dirty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algn="just" rtl="1"/>
            <a:r>
              <a:rPr lang="fa-IR" dirty="0">
                <a:solidFill>
                  <a:srgbClr val="002060"/>
                </a:solidFill>
                <a:cs typeface="B Zar" panose="00000400000000000000" pitchFamily="2" charset="-78"/>
              </a:rPr>
              <a:t>بررسی رضایت درمان دارویی در بیماران مبتلا به دیابت مراجعه کننده به مرکز دیابت شهر کرمان در سال 1397</a:t>
            </a:r>
          </a:p>
          <a:p>
            <a:pPr algn="just" rtl="1"/>
            <a:r>
              <a:rPr lang="fa-IR" dirty="0">
                <a:solidFill>
                  <a:srgbClr val="002060"/>
                </a:solidFill>
                <a:cs typeface="B Zar" panose="00000400000000000000" pitchFamily="2" charset="-78"/>
              </a:rPr>
              <a:t>مقایسه تاثیر آسپرین  و استامینوفن در کنترل سردرد میگرنی  </a:t>
            </a:r>
            <a:endParaRPr lang="en-US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28600"/>
            <a:ext cx="7772400" cy="83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ویژگی های</a:t>
            </a:r>
            <a:r>
              <a:rPr lang="ar-SA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عنوان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مناسب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31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462" b="701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514600"/>
            <a:ext cx="8382000" cy="1752600"/>
          </a:xfrm>
        </p:spPr>
        <p:txBody>
          <a:bodyPr>
            <a:normAutofit/>
          </a:bodyPr>
          <a:lstStyle/>
          <a:p>
            <a:pPr algn="just" rtl="1">
              <a:buClr>
                <a:schemeClr val="accent2"/>
              </a:buClr>
              <a:buSzPct val="50000"/>
              <a:buFont typeface="Wingdings 2" pitchFamily="18" charset="2"/>
              <a:buChar char="¿"/>
            </a:pPr>
            <a:r>
              <a:rPr lang="ar-SA" dirty="0">
                <a:solidFill>
                  <a:srgbClr val="000066"/>
                </a:solidFill>
                <a:cs typeface="B Zar" panose="00000400000000000000" pitchFamily="2" charset="-78"/>
              </a:rPr>
              <a:t> گاهي اوقات ذكر روش كار در عنوان بر اعتبار </a:t>
            </a:r>
            <a:r>
              <a:rPr lang="ar-SA" dirty="0" smtClean="0">
                <a:solidFill>
                  <a:srgbClr val="000066"/>
                </a:solidFill>
                <a:cs typeface="B Zar" panose="00000400000000000000" pitchFamily="2" charset="-78"/>
              </a:rPr>
              <a:t>طرح</a:t>
            </a:r>
            <a:r>
              <a:rPr lang="en-US" dirty="0" smtClean="0">
                <a:solidFill>
                  <a:srgbClr val="000066"/>
                </a:solidFill>
                <a:cs typeface="B Zar" panose="00000400000000000000" pitchFamily="2" charset="-78"/>
              </a:rPr>
              <a:t> </a:t>
            </a:r>
            <a:r>
              <a:rPr lang="ar-SA" dirty="0" smtClean="0">
                <a:solidFill>
                  <a:srgbClr val="000066"/>
                </a:solidFill>
                <a:cs typeface="B Zar" panose="00000400000000000000" pitchFamily="2" charset="-78"/>
              </a:rPr>
              <a:t>مي </a:t>
            </a:r>
            <a:r>
              <a:rPr lang="ar-SA" dirty="0">
                <a:solidFill>
                  <a:srgbClr val="000066"/>
                </a:solidFill>
                <a:cs typeface="B Zar" panose="00000400000000000000" pitchFamily="2" charset="-78"/>
              </a:rPr>
              <a:t>افزايد.</a:t>
            </a:r>
          </a:p>
          <a:p>
            <a:pPr algn="just"/>
            <a:endParaRPr lang="en-US" dirty="0">
              <a:solidFill>
                <a:srgbClr val="000066"/>
              </a:solidFill>
              <a:cs typeface="B Zar" panose="00000400000000000000" pitchFamily="2" charset="-78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457200" y="3657600"/>
            <a:ext cx="830580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rtl="1"/>
            <a:r>
              <a:rPr lang="ar-SA" sz="3200" b="1" dirty="0">
                <a:solidFill>
                  <a:srgbClr val="000066"/>
                </a:solidFill>
                <a:latin typeface="Arial" charset="0"/>
                <a:cs typeface="B Badr" pitchFamily="2" charset="-78"/>
              </a:rPr>
              <a:t>مثال :</a:t>
            </a:r>
          </a:p>
          <a:p>
            <a:pPr algn="r" rtl="1"/>
            <a:r>
              <a:rPr lang="fa-IR" sz="3200" b="1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بررسی</a:t>
            </a:r>
            <a:r>
              <a:rPr lang="ar-SA" sz="3200" b="1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 عوامل خطر مرتبط با </a:t>
            </a:r>
            <a:r>
              <a:rPr lang="fa-IR" sz="3200" b="1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ابتلا به سل</a:t>
            </a:r>
            <a:r>
              <a:rPr lang="ar-SA" sz="3200" b="1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 در كودكان 7 تا 12 ساله : مطالعه مورد- شاهدي</a:t>
            </a:r>
            <a:endParaRPr lang="fa-IR" sz="3200" b="1" dirty="0">
              <a:solidFill>
                <a:srgbClr val="FF0000"/>
              </a:solidFill>
              <a:latin typeface="Arial" charset="0"/>
              <a:cs typeface="B Badr" pitchFamily="2" charset="-7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228600"/>
            <a:ext cx="7772400" cy="83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ویژگی های</a:t>
            </a:r>
            <a:r>
              <a:rPr lang="ar-SA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عنوان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مناسب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5595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848600" cy="5059363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anose="00000400000000000000" pitchFamily="2" charset="-78"/>
              </a:rPr>
              <a:t>1- گویا  و واضح باشد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anose="00000400000000000000" pitchFamily="2" charset="-78"/>
              </a:rPr>
              <a:t>2- جامع اما تا حد امکان کوتاه و مختصر باشد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anose="00000400000000000000" pitchFamily="2" charset="-78"/>
              </a:rPr>
              <a:t>3- به صورت یک عبارت  خبری نوشته شود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anose="00000400000000000000" pitchFamily="2" charset="-78"/>
              </a:rPr>
              <a:t>4- متغیرهای اصلی تحقیق در عنوان ذکر شوند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anose="00000400000000000000" pitchFamily="2" charset="-78"/>
              </a:rPr>
              <a:t>5- فاقد کلمات اختصاری، مخفف ها و  کلمات غیرمصطلح باشد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anose="00000400000000000000" pitchFamily="2" charset="-78"/>
              </a:rPr>
              <a:t>6- تا حد امکان به صورت یک زبانه نوشته شود</a:t>
            </a:r>
          </a:p>
          <a:p>
            <a:pPr marL="0" lvl="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anose="00000400000000000000" pitchFamily="2" charset="-78"/>
              </a:rPr>
              <a:t>7- حتی المقدور به صورت خنثی و بدون جهت گیری و غیر القایی نوشته شود</a:t>
            </a:r>
            <a:endParaRPr lang="en-US" dirty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anose="00000400000000000000" pitchFamily="2" charset="-78"/>
              </a:rPr>
              <a:t>8- در نگارش عنوان</a:t>
            </a:r>
            <a:r>
              <a:rPr lang="fa-IR" sz="2900" dirty="0">
                <a:solidFill>
                  <a:srgbClr val="002060"/>
                </a:solidFill>
                <a:cs typeface="B Zar" panose="00000400000000000000" pitchFamily="2" charset="-78"/>
              </a:rPr>
              <a:t> جنبه های اخلاقی </a:t>
            </a:r>
            <a:r>
              <a:rPr lang="fa-IR" sz="2800" dirty="0">
                <a:solidFill>
                  <a:srgbClr val="002060"/>
                </a:solidFill>
                <a:cs typeface="B Zar" panose="00000400000000000000" pitchFamily="2" charset="-78"/>
              </a:rPr>
              <a:t>رعایت شود</a:t>
            </a:r>
            <a:endParaRPr lang="fa-IR" dirty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anose="00000400000000000000" pitchFamily="2" charset="-78"/>
              </a:rPr>
              <a:t>9- در عنوان باید «چه چیزی» در «چه جمعیتی» بررسی می شود وجود داشته باشد ولی گاهی نوشتن زمان و مکان تحقیق در عنوان لازم است</a:t>
            </a:r>
            <a:endParaRPr lang="en-US" dirty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anose="00000400000000000000" pitchFamily="2" charset="-78"/>
              </a:rPr>
              <a:t>10- عنوان با کلماتی که نشان دهنده سرزدن کاری از طرف محقق است شروع شوند</a:t>
            </a:r>
            <a:r>
              <a:rPr lang="en-US" dirty="0">
                <a:solidFill>
                  <a:srgbClr val="002060"/>
                </a:solidFill>
                <a:cs typeface="B Zar" panose="00000400000000000000" pitchFamily="2" charset="-78"/>
              </a:rPr>
              <a:t>: </a:t>
            </a:r>
            <a:r>
              <a:rPr lang="fa-IR" dirty="0">
                <a:solidFill>
                  <a:srgbClr val="002060"/>
                </a:solidFill>
                <a:cs typeface="B Zar" panose="00000400000000000000" pitchFamily="2" charset="-78"/>
              </a:rPr>
              <a:t>مانند بررسی، مقایسه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28600"/>
            <a:ext cx="7772400" cy="83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ویژگی های</a:t>
            </a:r>
            <a:r>
              <a:rPr lang="ar-SA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عنوان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مناسب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6903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4800" b="1" dirty="0">
                <a:solidFill>
                  <a:srgbClr val="660033"/>
                </a:solidFill>
                <a:cs typeface="B Zar" panose="00000400000000000000" pitchFamily="2" charset="-78"/>
              </a:rPr>
              <a:t>چهار نوع عنوان براساس هدف مطالعه</a:t>
            </a:r>
            <a:endParaRPr lang="en-US" sz="4800" b="1" dirty="0">
              <a:solidFill>
                <a:srgbClr val="660033"/>
              </a:solidFill>
              <a:cs typeface="B Zar" panose="00000400000000000000" pitchFamily="2" charset="-78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0" y="1905000"/>
            <a:ext cx="7772400" cy="1143000"/>
          </a:xfrm>
        </p:spPr>
        <p:txBody>
          <a:bodyPr>
            <a:normAutofit/>
          </a:bodyPr>
          <a:lstStyle/>
          <a:p>
            <a:r>
              <a:rPr lang="fa-IR" dirty="0">
                <a:cs typeface="B Zar" panose="00000400000000000000" pitchFamily="2" charset="-78"/>
              </a:rPr>
              <a:t>	 1- </a:t>
            </a: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بررسی وضعيت يك بیماری یا یک مشكل(توصیف اندازه مشکل بر حسب شخص، زمان و مکان)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2766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rgbClr val="1900B0"/>
                </a:solidFill>
                <a:cs typeface="B Zar" panose="00000400000000000000" pitchFamily="2" charset="-78"/>
              </a:rPr>
              <a:t>بررسی فراوانی دیابت در استان کرمان در سال </a:t>
            </a:r>
            <a:r>
              <a:rPr lang="fa-IR" sz="2400" b="1" dirty="0" smtClean="0">
                <a:solidFill>
                  <a:srgbClr val="1900B0"/>
                </a:solidFill>
                <a:cs typeface="B Zar" panose="00000400000000000000" pitchFamily="2" charset="-78"/>
              </a:rPr>
              <a:t>1402</a:t>
            </a:r>
            <a:endParaRPr lang="fa-IR" sz="2400" b="1" dirty="0">
              <a:solidFill>
                <a:srgbClr val="1900B0"/>
              </a:solidFill>
              <a:cs typeface="B Zar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rgbClr val="1900B0"/>
                </a:solidFill>
                <a:cs typeface="B Zar" panose="00000400000000000000" pitchFamily="2" charset="-78"/>
              </a:rPr>
              <a:t>بررسی کیفیت زندگی در دانشجویان پرستاری دانشگاه علوم پزشکی کرمان در سال </a:t>
            </a:r>
            <a:r>
              <a:rPr lang="fa-IR" sz="2400" b="1" dirty="0" smtClean="0">
                <a:solidFill>
                  <a:srgbClr val="1900B0"/>
                </a:solidFill>
                <a:cs typeface="B Zar" panose="00000400000000000000" pitchFamily="2" charset="-78"/>
              </a:rPr>
              <a:t>1400</a:t>
            </a:r>
            <a:endParaRPr lang="fa-IR" sz="2400" b="1" dirty="0">
              <a:solidFill>
                <a:srgbClr val="1900B0"/>
              </a:solidFill>
              <a:cs typeface="B Zar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rgbClr val="1900B0"/>
                </a:solidFill>
                <a:cs typeface="B Zar" panose="00000400000000000000" pitchFamily="2" charset="-78"/>
              </a:rPr>
              <a:t>بررسی اپیدمیولوژیک بیماران مبتلا به دیابت مراجعه کننده به مرکز دیابت شهر کرمان در سال </a:t>
            </a:r>
            <a:r>
              <a:rPr lang="fa-IR" sz="2400" b="1" dirty="0" smtClean="0">
                <a:solidFill>
                  <a:srgbClr val="1900B0"/>
                </a:solidFill>
                <a:cs typeface="B Zar" panose="00000400000000000000" pitchFamily="2" charset="-78"/>
              </a:rPr>
              <a:t>1400</a:t>
            </a:r>
            <a:endParaRPr lang="en-US" sz="2400" b="1" dirty="0">
              <a:solidFill>
                <a:srgbClr val="1900B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98253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4800" b="1" dirty="0">
                <a:solidFill>
                  <a:srgbClr val="660033"/>
                </a:solidFill>
                <a:cs typeface="B Zar" panose="00000400000000000000" pitchFamily="2" charset="-78"/>
              </a:rPr>
              <a:t>چهار نوع عنوان براساس هدف مطالعه</a:t>
            </a:r>
            <a:endParaRPr lang="en-US" sz="4800" b="1" dirty="0">
              <a:solidFill>
                <a:srgbClr val="660033"/>
              </a:solidFill>
              <a:cs typeface="B Zar" panose="00000400000000000000" pitchFamily="2" charset="-78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0" y="1905000"/>
            <a:ext cx="7772400" cy="1143000"/>
          </a:xfrm>
        </p:spPr>
        <p:txBody>
          <a:bodyPr>
            <a:normAutofit/>
          </a:bodyPr>
          <a:lstStyle/>
          <a:p>
            <a:r>
              <a:rPr lang="fa-IR" dirty="0">
                <a:cs typeface="B Zar" panose="00000400000000000000" pitchFamily="2" charset="-78"/>
              </a:rPr>
              <a:t>	</a:t>
            </a:r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 2- بررسی ارتباط(رابطه) یک عامل با یک پیامد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557" y="3048000"/>
            <a:ext cx="8877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solidFill>
                  <a:srgbClr val="1900B0"/>
                </a:solidFill>
                <a:cs typeface="B Zar" panose="00000400000000000000" pitchFamily="2" charset="-78"/>
              </a:rPr>
              <a:t>بررسی </a:t>
            </a:r>
            <a:r>
              <a:rPr lang="fa-IR" sz="2000" b="1" dirty="0">
                <a:solidFill>
                  <a:srgbClr val="1900B0"/>
                </a:solidFill>
                <a:cs typeface="B Zar" panose="00000400000000000000" pitchFamily="2" charset="-78"/>
              </a:rPr>
              <a:t>ارتباط کیفیت زندگی  و موفقیت تحصیلی در دانشجویان پرستاری دانشگاه علوم پزشکی کرمان در سال </a:t>
            </a:r>
            <a:r>
              <a:rPr lang="fa-IR" sz="2000" b="1" dirty="0" smtClean="0">
                <a:solidFill>
                  <a:srgbClr val="1900B0"/>
                </a:solidFill>
                <a:cs typeface="B Zar" panose="00000400000000000000" pitchFamily="2" charset="-78"/>
              </a:rPr>
              <a:t>1400</a:t>
            </a:r>
            <a:endParaRPr lang="fa-IR" sz="2000" b="1" dirty="0">
              <a:solidFill>
                <a:srgbClr val="1900B0"/>
              </a:solidFill>
              <a:cs typeface="B Zar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1900B0"/>
                </a:solidFill>
                <a:cs typeface="B Zar" panose="00000400000000000000" pitchFamily="2" charset="-78"/>
              </a:rPr>
              <a:t>بررسی ارتباط رضایت از درمان با تبعیت از درمان در بیماران مراجعه کننده به مرکز دیابت شهر کرمان در سال </a:t>
            </a:r>
            <a:r>
              <a:rPr lang="fa-IR" sz="2000" b="1" dirty="0" smtClean="0">
                <a:solidFill>
                  <a:srgbClr val="1900B0"/>
                </a:solidFill>
                <a:cs typeface="B Zar" panose="00000400000000000000" pitchFamily="2" charset="-78"/>
              </a:rPr>
              <a:t>1401</a:t>
            </a:r>
            <a:endParaRPr lang="en-US" sz="2000" b="1" dirty="0">
              <a:solidFill>
                <a:srgbClr val="1900B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00158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4800" b="1" dirty="0">
                <a:solidFill>
                  <a:srgbClr val="660033"/>
                </a:solidFill>
                <a:cs typeface="B Zar" panose="00000400000000000000" pitchFamily="2" charset="-78"/>
              </a:rPr>
              <a:t>چهار نوع عنوان براساس هدف مطالعه</a:t>
            </a:r>
            <a:endParaRPr lang="en-US" sz="4800" b="1" dirty="0">
              <a:solidFill>
                <a:srgbClr val="660033"/>
              </a:solidFill>
              <a:cs typeface="B Zar" panose="00000400000000000000" pitchFamily="2" charset="-78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0" y="1905000"/>
            <a:ext cx="7772400" cy="1143000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	 3- بررسی تاثیریک مداخله بر یک پیامد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3657600"/>
            <a:ext cx="8877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1900B0"/>
                </a:solidFill>
                <a:cs typeface="B Zar" panose="00000400000000000000" pitchFamily="2" charset="-78"/>
              </a:rPr>
              <a:t>بررسی تاثیر داروی الف  بر سطح قند خون بیماران مبتلا به دیابت 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1900B0"/>
                </a:solidFill>
                <a:cs typeface="B Zar" panose="00000400000000000000" pitchFamily="2" charset="-78"/>
              </a:rPr>
              <a:t>بررسی تاثیر آموزش مهارتهای زندگی بر کیفیت زندگی  و موفقیت تحصیلی در دانشجویان پرستاری دانشگاه علوم پزشکی کرمان در سال </a:t>
            </a:r>
            <a:r>
              <a:rPr lang="fa-IR" sz="2000" b="1" dirty="0" smtClean="0">
                <a:solidFill>
                  <a:srgbClr val="1900B0"/>
                </a:solidFill>
                <a:cs typeface="B Zar" panose="00000400000000000000" pitchFamily="2" charset="-78"/>
              </a:rPr>
              <a:t>1400</a:t>
            </a:r>
            <a:endParaRPr lang="fa-IR" sz="2000" b="1" dirty="0">
              <a:solidFill>
                <a:srgbClr val="1900B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757158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4800" b="1" dirty="0">
                <a:solidFill>
                  <a:srgbClr val="660033"/>
                </a:solidFill>
                <a:cs typeface="B Zar" panose="00000400000000000000" pitchFamily="2" charset="-78"/>
              </a:rPr>
              <a:t>چهار نوع عنوان براساس هدف مطالعه</a:t>
            </a:r>
            <a:endParaRPr lang="en-US" sz="4800" b="1" dirty="0">
              <a:solidFill>
                <a:srgbClr val="660033"/>
              </a:solidFill>
              <a:cs typeface="B Zar" panose="00000400000000000000" pitchFamily="2" charset="-78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0" y="1905000"/>
            <a:ext cx="7772400" cy="1143000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chemeClr val="tx1"/>
                </a:solidFill>
                <a:cs typeface="B Zar" panose="00000400000000000000" pitchFamily="2" charset="-78"/>
              </a:rPr>
              <a:t>	 4- سنجش قدرت یک تست یا ابزار تشخیصی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3657600"/>
            <a:ext cx="887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200" b="1" dirty="0">
                <a:solidFill>
                  <a:srgbClr val="1900B0"/>
                </a:solidFill>
                <a:cs typeface="B Zar" panose="00000400000000000000" pitchFamily="2" charset="-78"/>
              </a:rPr>
              <a:t>ارزیابی  صحت تشخیصی </a:t>
            </a:r>
            <a:r>
              <a:rPr lang="fa-IR" sz="2200" b="1" dirty="0" smtClean="0">
                <a:solidFill>
                  <a:srgbClr val="1900B0"/>
                </a:solidFill>
                <a:cs typeface="B Zar" panose="00000400000000000000" pitchFamily="2" charset="-78"/>
              </a:rPr>
              <a:t>سونوگرافی  </a:t>
            </a:r>
            <a:r>
              <a:rPr lang="fa-IR" sz="2200" b="1" dirty="0">
                <a:solidFill>
                  <a:srgbClr val="1900B0"/>
                </a:solidFill>
                <a:cs typeface="B Zar" panose="00000400000000000000" pitchFamily="2" charset="-78"/>
              </a:rPr>
              <a:t>در </a:t>
            </a:r>
            <a:r>
              <a:rPr lang="fa-IR" sz="2200" b="1" dirty="0" smtClean="0">
                <a:solidFill>
                  <a:srgbClr val="1900B0"/>
                </a:solidFill>
                <a:cs typeface="B Zar" panose="00000400000000000000" pitchFamily="2" charset="-78"/>
              </a:rPr>
              <a:t>بیماران مبتلا به آسیب شکمی غیر نافذ  </a:t>
            </a:r>
            <a:endParaRPr lang="fa-IR" sz="2200" b="1" dirty="0">
              <a:solidFill>
                <a:srgbClr val="1900B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21517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772400" cy="838200"/>
          </a:xfrm>
        </p:spPr>
        <p:txBody>
          <a:bodyPr>
            <a:normAutofit/>
          </a:bodyPr>
          <a:lstStyle/>
          <a:p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ویژگی های</a:t>
            </a:r>
            <a:r>
              <a:rPr lang="ar-SA" sz="3200" b="1" dirty="0">
                <a:solidFill>
                  <a:srgbClr val="C00000"/>
                </a:solidFill>
                <a:cs typeface="B Zar" panose="00000400000000000000" pitchFamily="2" charset="-78"/>
              </a:rPr>
              <a:t> عنوان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مناسب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143000"/>
            <a:ext cx="8343900" cy="1295400"/>
          </a:xfrm>
        </p:spPr>
        <p:txBody>
          <a:bodyPr>
            <a:normAutofit fontScale="92500" lnSpcReduction="20000"/>
          </a:bodyPr>
          <a:lstStyle/>
          <a:p>
            <a:pPr algn="just" rtl="1">
              <a:buClr>
                <a:schemeClr val="accent2"/>
              </a:buClr>
              <a:buSzPct val="50000"/>
            </a:pPr>
            <a:r>
              <a:rPr lang="fa-IR" dirty="0">
                <a:solidFill>
                  <a:srgbClr val="000066"/>
                </a:solidFill>
                <a:cs typeface="B Zar" panose="00000400000000000000" pitchFamily="2" charset="-78"/>
              </a:rPr>
              <a:t>1- عنوان</a:t>
            </a:r>
            <a:r>
              <a:rPr lang="ar-SA" dirty="0">
                <a:solidFill>
                  <a:srgbClr val="000066"/>
                </a:solidFill>
                <a:cs typeface="B Zar" panose="00000400000000000000" pitchFamily="2" charset="-78"/>
              </a:rPr>
              <a:t> </a:t>
            </a:r>
            <a:r>
              <a:rPr lang="fa-IR" dirty="0">
                <a:solidFill>
                  <a:srgbClr val="000066"/>
                </a:solidFill>
                <a:cs typeface="B Zar" panose="00000400000000000000" pitchFamily="2" charset="-78"/>
              </a:rPr>
              <a:t>باید</a:t>
            </a:r>
            <a:r>
              <a:rPr lang="ar-SA" dirty="0">
                <a:solidFill>
                  <a:srgbClr val="000066"/>
                </a:solidFill>
                <a:cs typeface="B Zar" panose="00000400000000000000" pitchFamily="2" charset="-78"/>
              </a:rPr>
              <a:t>گويا و </a:t>
            </a:r>
            <a:r>
              <a:rPr lang="fa-IR" dirty="0">
                <a:solidFill>
                  <a:srgbClr val="000066"/>
                </a:solidFill>
                <a:cs typeface="B Zar" panose="00000400000000000000" pitchFamily="2" charset="-78"/>
              </a:rPr>
              <a:t>واضح </a:t>
            </a:r>
            <a:r>
              <a:rPr lang="fa-IR" dirty="0" smtClean="0">
                <a:solidFill>
                  <a:srgbClr val="000066"/>
                </a:solidFill>
                <a:cs typeface="B Zar" panose="00000400000000000000" pitchFamily="2" charset="-78"/>
              </a:rPr>
              <a:t>باشد</a:t>
            </a:r>
            <a:endParaRPr lang="en-US" dirty="0" smtClean="0">
              <a:solidFill>
                <a:srgbClr val="000066"/>
              </a:solidFill>
              <a:cs typeface="B Zar" panose="00000400000000000000" pitchFamily="2" charset="-78"/>
            </a:endParaRPr>
          </a:p>
          <a:p>
            <a:pPr algn="just" rtl="1">
              <a:buClr>
                <a:schemeClr val="accent2"/>
              </a:buClr>
              <a:buSzPct val="50000"/>
            </a:pPr>
            <a:r>
              <a:rPr lang="fa-IR" dirty="0" smtClean="0">
                <a:solidFill>
                  <a:srgbClr val="000066"/>
                </a:solidFill>
                <a:cs typeface="B Zar" panose="00000400000000000000" pitchFamily="2" charset="-78"/>
              </a:rPr>
              <a:t> </a:t>
            </a:r>
            <a:endParaRPr lang="fa-IR" dirty="0">
              <a:solidFill>
                <a:srgbClr val="000066"/>
              </a:solidFill>
              <a:cs typeface="B Zar" panose="00000400000000000000" pitchFamily="2" charset="-78"/>
            </a:endParaRPr>
          </a:p>
          <a:p>
            <a:pPr algn="just" rtl="1">
              <a:buClr>
                <a:schemeClr val="accent2"/>
              </a:buClr>
              <a:buSzPct val="50000"/>
            </a:pPr>
            <a:r>
              <a:rPr lang="fa-IR" sz="2400" dirty="0">
                <a:solidFill>
                  <a:srgbClr val="000066"/>
                </a:solidFill>
                <a:cs typeface="B Zar" panose="00000400000000000000" pitchFamily="2" charset="-78"/>
              </a:rPr>
              <a:t>عنوان بدون ابهام و واضح نشان دهد چه چیزی </a:t>
            </a:r>
            <a:r>
              <a:rPr lang="fa-IR" sz="2400" dirty="0" smtClean="0">
                <a:solidFill>
                  <a:srgbClr val="000066"/>
                </a:solidFill>
                <a:cs typeface="B Zar" panose="00000400000000000000" pitchFamily="2" charset="-78"/>
              </a:rPr>
              <a:t>و در چه جمعیتی مورد </a:t>
            </a:r>
            <a:r>
              <a:rPr lang="fa-IR" sz="2400" dirty="0">
                <a:solidFill>
                  <a:srgbClr val="000066"/>
                </a:solidFill>
                <a:cs typeface="B Zar" panose="00000400000000000000" pitchFamily="2" charset="-78"/>
              </a:rPr>
              <a:t>مطالعه قرار </a:t>
            </a:r>
            <a:r>
              <a:rPr lang="fa-IR" sz="2400" dirty="0" smtClean="0">
                <a:solidFill>
                  <a:srgbClr val="000066"/>
                </a:solidFill>
                <a:cs typeface="B Zar" panose="00000400000000000000" pitchFamily="2" charset="-78"/>
              </a:rPr>
              <a:t> می </a:t>
            </a:r>
            <a:r>
              <a:rPr lang="fa-IR" sz="2400" dirty="0">
                <a:solidFill>
                  <a:srgbClr val="000066"/>
                </a:solidFill>
                <a:cs typeface="B Zar" panose="00000400000000000000" pitchFamily="2" charset="-78"/>
              </a:rPr>
              <a:t>گیرد</a:t>
            </a:r>
          </a:p>
          <a:p>
            <a:pPr algn="just" rtl="1"/>
            <a:endParaRPr lang="ar-SA" sz="2000" dirty="0">
              <a:solidFill>
                <a:srgbClr val="000066"/>
              </a:solidFill>
              <a:cs typeface="B Zar" panose="00000400000000000000" pitchFamily="2" charset="-78"/>
            </a:endParaRPr>
          </a:p>
          <a:p>
            <a:pPr algn="just"/>
            <a:endParaRPr lang="en-US" sz="2000" dirty="0">
              <a:solidFill>
                <a:srgbClr val="000066"/>
              </a:solidFill>
              <a:cs typeface="B Zar" panose="00000400000000000000" pitchFamily="2" charset="-78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2667000"/>
            <a:ext cx="9108831" cy="26776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rtl="1">
              <a:spcBef>
                <a:spcPct val="50000"/>
              </a:spcBef>
              <a:buFont typeface="Wingdings 2" pitchFamily="18" charset="2"/>
              <a:buNone/>
            </a:pPr>
            <a:r>
              <a:rPr lang="ar-SA" sz="24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بررسي </a:t>
            </a:r>
            <a:r>
              <a:rPr lang="fa-IR" sz="24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سل در کرمان</a:t>
            </a:r>
          </a:p>
          <a:p>
            <a:pPr algn="just" rtl="1">
              <a:spcBef>
                <a:spcPct val="50000"/>
              </a:spcBef>
              <a:buFont typeface="Wingdings 2" pitchFamily="18" charset="2"/>
              <a:buNone/>
            </a:pPr>
            <a:r>
              <a:rPr lang="fa-IR" sz="2400" dirty="0">
                <a:solidFill>
                  <a:srgbClr val="1900B0"/>
                </a:solidFill>
                <a:latin typeface="Arial" charset="0"/>
                <a:cs typeface="B Badr" pitchFamily="2" charset="-78"/>
              </a:rPr>
              <a:t>بررسی فراوانی سل در بزرگسالان مراجعه کننده به مراکز بهداشتی شهر کرمان در سال </a:t>
            </a:r>
            <a:r>
              <a:rPr lang="fa-IR" sz="2400" dirty="0" smtClean="0">
                <a:solidFill>
                  <a:srgbClr val="1900B0"/>
                </a:solidFill>
                <a:latin typeface="Arial" charset="0"/>
                <a:cs typeface="B Badr" pitchFamily="2" charset="-78"/>
              </a:rPr>
              <a:t>1400</a:t>
            </a:r>
            <a:endParaRPr lang="fa-IR" sz="2400" dirty="0">
              <a:solidFill>
                <a:srgbClr val="1900B0"/>
              </a:solidFill>
              <a:latin typeface="Arial" charset="0"/>
              <a:cs typeface="B Badr" pitchFamily="2" charset="-78"/>
            </a:endParaRPr>
          </a:p>
          <a:p>
            <a:pPr algn="just" rtl="1">
              <a:spcBef>
                <a:spcPct val="50000"/>
              </a:spcBef>
              <a:buFont typeface="Wingdings 2" pitchFamily="18" charset="2"/>
              <a:buNone/>
            </a:pPr>
            <a:r>
              <a:rPr lang="fa-IR" sz="24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 بررسی درمان سل در شهر کرمان</a:t>
            </a:r>
          </a:p>
          <a:p>
            <a:pPr algn="just" rtl="1">
              <a:spcBef>
                <a:spcPct val="50000"/>
              </a:spcBef>
              <a:buFont typeface="Wingdings 2" pitchFamily="18" charset="2"/>
              <a:buNone/>
            </a:pPr>
            <a:r>
              <a:rPr lang="fa-IR" sz="2400" dirty="0">
                <a:solidFill>
                  <a:srgbClr val="1900B0"/>
                </a:solidFill>
                <a:latin typeface="Arial" charset="0"/>
                <a:cs typeface="B Badr" pitchFamily="2" charset="-78"/>
              </a:rPr>
              <a:t>بررسی فراوانی رضایت از درمان در بیماران مبتلا به سل شهر کرمان در سال </a:t>
            </a:r>
            <a:r>
              <a:rPr lang="fa-IR" sz="2400" dirty="0" smtClean="0">
                <a:solidFill>
                  <a:srgbClr val="1900B0"/>
                </a:solidFill>
                <a:latin typeface="Arial" charset="0"/>
                <a:cs typeface="B Badr" pitchFamily="2" charset="-78"/>
              </a:rPr>
              <a:t>1400</a:t>
            </a:r>
            <a:endParaRPr lang="fa-IR" sz="2400" dirty="0">
              <a:solidFill>
                <a:srgbClr val="1900B0"/>
              </a:solidFill>
              <a:latin typeface="Arial" charset="0"/>
              <a:cs typeface="B Badr" pitchFamily="2" charset="-78"/>
            </a:endParaRPr>
          </a:p>
          <a:p>
            <a:pPr algn="just" rtl="1">
              <a:spcBef>
                <a:spcPct val="50000"/>
              </a:spcBef>
              <a:buFont typeface="Wingdings 2" pitchFamily="18" charset="2"/>
              <a:buNone/>
            </a:pPr>
            <a:r>
              <a:rPr lang="fa-IR" sz="2400" dirty="0">
                <a:solidFill>
                  <a:srgbClr val="1900B0"/>
                </a:solidFill>
                <a:latin typeface="Arial" charset="0"/>
                <a:cs typeface="B Badr" pitchFamily="2" charset="-78"/>
              </a:rPr>
              <a:t>بررسی عوامل مرتبط با شکست درمان در بیماران مبتلا به سل شهر کرمان درسال </a:t>
            </a:r>
            <a:r>
              <a:rPr lang="fa-IR" sz="2400" dirty="0" smtClean="0">
                <a:solidFill>
                  <a:srgbClr val="1900B0"/>
                </a:solidFill>
                <a:latin typeface="Arial" charset="0"/>
                <a:cs typeface="B Badr" pitchFamily="2" charset="-78"/>
              </a:rPr>
              <a:t>1400</a:t>
            </a:r>
            <a:endParaRPr lang="ar-SA" sz="2400" dirty="0">
              <a:solidFill>
                <a:srgbClr val="1900B0"/>
              </a:solidFill>
              <a:latin typeface="Arial" charset="0"/>
              <a:cs typeface="B Bad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47" r="20266"/>
          <a:stretch/>
        </p:blipFill>
        <p:spPr>
          <a:xfrm>
            <a:off x="-10886" y="5344656"/>
            <a:ext cx="1828801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26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457200"/>
            <a:ext cx="5486400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0"/>
            <a:ext cx="4267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76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cs typeface="B Nazanin" pitchFamily="2" charset="-78"/>
              </a:rPr>
              <a:t>آیا بیان مساله همان بررسی متون است؟</a:t>
            </a:r>
            <a:endParaRPr lang="fa-IR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بررسی متون و مرور مستندات جزیی از بیان مساله هست ولی تمام آن نیست.</a:t>
            </a:r>
          </a:p>
          <a:p>
            <a:pPr algn="r" rtl="1">
              <a:buFontTx/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باید با مرور مستندات و منابع نشان دهیم که در زمینه علمی مورد نظر </a:t>
            </a:r>
            <a:r>
              <a:rPr lang="fa-I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چه خلاهایی </a:t>
            </a:r>
            <a:r>
              <a:rPr lang="fa-IR" dirty="0" smtClean="0">
                <a:cs typeface="B Nazanin" pitchFamily="2" charset="-78"/>
              </a:rPr>
              <a:t>وجود دارد و ما چگونه می خواهیم این خلاها را با تحقیق خود پر نماییم؟</a:t>
            </a:r>
          </a:p>
          <a:p>
            <a:pPr algn="r" rtl="1"/>
            <a:endParaRPr lang="fa-IR" dirty="0" smtClean="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E09CAA9-01F6-4B88-952F-48D8FC548A4C}" type="slidenum">
              <a:rPr lang="es-ES" sz="1400"/>
              <a:pPr/>
              <a:t>21</a:t>
            </a:fld>
            <a:endParaRPr lang="es-E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19/03/09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b="1" smtClean="0">
                <a:solidFill>
                  <a:schemeClr val="tx1"/>
                </a:solidFill>
                <a:cs typeface="B Nazanin" pitchFamily="2" charset="-78"/>
              </a:rPr>
              <a:t>اجزاء بیان مساله</a:t>
            </a:r>
            <a:endParaRPr lang="en-US" b="1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86" y="1624012"/>
            <a:ext cx="8229600" cy="4525963"/>
          </a:xfrm>
        </p:spPr>
        <p:txBody>
          <a:bodyPr/>
          <a:lstStyle/>
          <a:p>
            <a:pPr marL="514350" indent="-514350" algn="r" rtl="1" eaLnBrk="1" hangingPunct="1">
              <a:buFontTx/>
              <a:buAutoNum type="arabicPeriod"/>
            </a:pPr>
            <a:r>
              <a:rPr lang="fa-IR" dirty="0" smtClean="0">
                <a:cs typeface="B Nazanin" pitchFamily="2" charset="-78"/>
              </a:rPr>
              <a:t>توجیه ضرورت انجام طرح</a:t>
            </a:r>
          </a:p>
          <a:p>
            <a:pPr marL="514350" indent="-514350" algn="r" rtl="1" eaLnBrk="1" hangingPunct="1">
              <a:buFontTx/>
              <a:buAutoNum type="arabicPeriod"/>
            </a:pPr>
            <a:r>
              <a:rPr lang="fa-IR" dirty="0" smtClean="0">
                <a:cs typeface="B Nazanin" pitchFamily="2" charset="-78"/>
              </a:rPr>
              <a:t>سوابق طرح و بررسی متون</a:t>
            </a:r>
          </a:p>
          <a:p>
            <a:pPr marL="514350" indent="-514350" algn="r" rtl="1" eaLnBrk="1" hangingPunct="1">
              <a:buFontTx/>
              <a:buAutoNum type="arabicPeriod"/>
            </a:pPr>
            <a:r>
              <a:rPr lang="fa-IR" dirty="0" smtClean="0">
                <a:cs typeface="B Nazanin" pitchFamily="2" charset="-78"/>
              </a:rPr>
              <a:t>هدف از اجرای طرح</a:t>
            </a:r>
            <a:endParaRPr lang="en-US" dirty="0" smtClean="0">
              <a:cs typeface="B Nazanin" pitchFamily="2" charset="-7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3643655-E981-4529-A1CC-AB1DC5F93500}" type="slidenum">
              <a:rPr lang="es-ES" sz="1400"/>
              <a:pPr/>
              <a:t>22</a:t>
            </a:fld>
            <a:endParaRPr lang="es-E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19/03/09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خصوصیات بیان مساله  </a:t>
            </a:r>
            <a:endParaRPr lang="fa-I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305800" cy="4708525"/>
          </a:xfrm>
        </p:spPr>
        <p:txBody>
          <a:bodyPr>
            <a:noAutofit/>
          </a:bodyPr>
          <a:lstStyle/>
          <a:p>
            <a:pPr algn="just" rtl="1"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کوتاه و مختصر و مفید بودن: </a:t>
            </a: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حدود 1000-700 کلمه</a:t>
            </a:r>
            <a:endParaRPr lang="fa-IR" sz="24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همبستگی و انسجام مطالب: </a:t>
            </a:r>
            <a:r>
              <a:rPr lang="fa-IR" sz="2400" dirty="0" smtClean="0">
                <a:cs typeface="B Nazanin" pitchFamily="2" charset="-78"/>
              </a:rPr>
              <a:t>عدم</a:t>
            </a: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پراکنده گویی و وجود ارتباط منطقی بین قسمتهای مختلف بیان مساله (زمانی می توان بیان نمود که انسجام کافی وجود دارد که حذف و یا جابجایی    حتی یک پاراگراف باعث دشوار شدن درک مطالب شود.)</a:t>
            </a:r>
            <a:endParaRPr lang="en-US" sz="24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از کل به جزء: </a:t>
            </a:r>
            <a:r>
              <a:rPr lang="fa-IR" sz="2400" dirty="0">
                <a:cs typeface="B Nazanin" pitchFamily="2" charset="-78"/>
              </a:rPr>
              <a:t>شروع از یک کل باعث جذابیت بیشتر متن شده و باعث جلب بهتر توجه می باشد.</a:t>
            </a:r>
          </a:p>
          <a:p>
            <a:pPr algn="just" rtl="1">
              <a:defRPr/>
            </a:pP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استفاده درست و کافی از منابع و مستندات: </a:t>
            </a:r>
            <a:r>
              <a:rPr lang="fa-IR" sz="2400" dirty="0">
                <a:cs typeface="B Nazanin" pitchFamily="2" charset="-78"/>
              </a:rPr>
              <a:t>باید در راستای تبیین بهتر و دقیقتر موضوع و برای نشان دادن اهمیت کار باشد و نشان دهد که موضوع مورد پژوهش چه خلا علمی را پر خواهد نمود. استفاده زیاد از منابع توصیه نمی شود. </a:t>
            </a:r>
          </a:p>
          <a:p>
            <a:pPr algn="just" rtl="1">
              <a:defRPr/>
            </a:pPr>
            <a:r>
              <a:rPr lang="fa-IR" sz="2400" dirty="0">
                <a:cs typeface="B Nazanin" pitchFamily="2" charset="-78"/>
              </a:rPr>
              <a:t>به طور معمول</a:t>
            </a:r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20 تا 30 </a:t>
            </a:r>
            <a:r>
              <a:rPr lang="fa-IR" sz="2400" dirty="0">
                <a:cs typeface="B Nazanin" pitchFamily="2" charset="-78"/>
              </a:rPr>
              <a:t>منبع کافی است.</a:t>
            </a:r>
            <a:endParaRPr lang="en-US" sz="2400" dirty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400" dirty="0">
                <a:cs typeface="B Nazanin" pitchFamily="2" charset="-78"/>
              </a:rPr>
              <a:t>هنگام استفاده از کلمات به صورت اختصار (مخفف) برای اولین بار باید کلمه به صورت کامل نوشته شود.</a:t>
            </a:r>
          </a:p>
          <a:p>
            <a:pPr algn="just" rtl="1">
              <a:defRPr/>
            </a:pPr>
            <a:endParaRPr lang="fa-IR" sz="2400" dirty="0" smtClean="0"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 smtClean="0">
              <a:cs typeface="B Nazanin" pitchFamily="2" charset="-78"/>
            </a:endParaRPr>
          </a:p>
          <a:p>
            <a:pPr algn="just" rtl="1">
              <a:defRPr/>
            </a:pPr>
            <a:endParaRPr lang="en-US" sz="2400" dirty="0" smtClean="0">
              <a:cs typeface="B Nazanin" pitchFamily="2" charset="-78"/>
            </a:endParaRPr>
          </a:p>
          <a:p>
            <a:pPr algn="just" rtl="1">
              <a:defRPr/>
            </a:pPr>
            <a:endParaRPr lang="fa-IR" sz="2400" dirty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3D1BF4A-8D83-4290-96C4-F45DE2D12419}" type="slidenum">
              <a:rPr lang="es-ES" sz="1400"/>
              <a:pPr/>
              <a:t>23</a:t>
            </a:fld>
            <a:endParaRPr lang="es-E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19/03/09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خصوصیات بیان مساله</a:t>
            </a:r>
            <a:endParaRPr lang="fa-I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پاراگراف آخر </a:t>
            </a:r>
            <a:r>
              <a:rPr lang="fa-IR" dirty="0" smtClean="0">
                <a:cs typeface="B Nazanin" pitchFamily="2" charset="-78"/>
              </a:rPr>
              <a:t>بیان مساله: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هدف نهایی تحقیق </a:t>
            </a:r>
            <a:r>
              <a:rPr lang="fa-IR" dirty="0" smtClean="0">
                <a:cs typeface="B Nazanin" pitchFamily="2" charset="-78"/>
              </a:rPr>
              <a:t>را بیان مینماید.</a:t>
            </a:r>
          </a:p>
          <a:p>
            <a:pPr algn="just" rtl="1">
              <a:buFontTx/>
              <a:buNone/>
              <a:defRPr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Wingdings" pitchFamily="2" charset="2"/>
              <a:buChar char="v"/>
              <a:defRPr/>
            </a:pPr>
            <a:r>
              <a:rPr lang="fa-IR" dirty="0" smtClean="0">
                <a:cs typeface="B Nazanin" pitchFamily="2" charset="-78"/>
              </a:rPr>
              <a:t> البته ممکن است این پاراگراف شباهت زیادی با </a:t>
            </a:r>
            <a:r>
              <a:rPr lang="fa-IR" u="sng" dirty="0" smtClean="0">
                <a:cs typeface="B Nazanin" pitchFamily="2" charset="-78"/>
              </a:rPr>
              <a:t>هدف کلی تحقیق </a:t>
            </a:r>
            <a:r>
              <a:rPr lang="fa-IR" dirty="0" smtClean="0">
                <a:cs typeface="B Nazanin" pitchFamily="2" charset="-78"/>
              </a:rPr>
              <a:t>بیابد که ایرادی ندارد ولی شما در این پاراگراف فضای بیشتری دارید تا هدف را در قالب عبارات و جملات مبسوط تری بیان نمایید.</a:t>
            </a:r>
          </a:p>
          <a:p>
            <a:pPr algn="just" rtl="1">
              <a:buFont typeface="Wingdings" pitchFamily="2" charset="2"/>
              <a:buChar char="v"/>
              <a:defRPr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پاراگراف آخر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بیان مساله تنها قسمتی از بیان مساله است </a:t>
            </a:r>
          </a:p>
          <a:p>
            <a:pPr algn="just" rtl="1">
              <a:buFontTx/>
              <a:buNone/>
              <a:defRPr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   که از منابع برای نگارش آن استفاده نمی شود. </a:t>
            </a:r>
          </a:p>
          <a:p>
            <a:pPr algn="just" rtl="1">
              <a:defRPr/>
            </a:pPr>
            <a:endParaRPr lang="fa-IR" dirty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smtClean="0"/>
              <a:t>Community Medicine Department, KMU</a:t>
            </a:r>
            <a:endParaRPr lang="es-ES" sz="1400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BE000F7-158D-4D33-8D30-A141AA58D9F2}" type="slidenum">
              <a:rPr lang="es-ES" sz="1400"/>
              <a:pPr/>
              <a:t>24</a:t>
            </a:fld>
            <a:endParaRPr lang="es-E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19/03/09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 smtClean="0">
                <a:cs typeface="B Nazanin" pitchFamily="2" charset="-78"/>
              </a:rPr>
              <a:t>مواردی که نباید در بیان مساله استفاده شود</a:t>
            </a:r>
            <a:endParaRPr lang="fa-IR" sz="400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ادعاهای بزرگ و </a:t>
            </a:r>
            <a:r>
              <a:rPr lang="ar-SA" dirty="0" smtClean="0">
                <a:cs typeface="B Nazanin" pitchFamily="2" charset="-78"/>
              </a:rPr>
              <a:t>اغراق و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بزرگ جلوه دادن تحقيق</a:t>
            </a: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زیر سوال بردن نتایج تحقیقات دیگران به شکل تمسخرآمیز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ردیف نمودن سالادی از جملات و عبارات علمی 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کپی برداری از نتایج و نوشته های دیگران </a:t>
            </a:r>
          </a:p>
          <a:p>
            <a:pPr algn="justLow" rtl="1"/>
            <a:r>
              <a:rPr lang="ar-SA" dirty="0" smtClean="0">
                <a:cs typeface="B Nazanin" pitchFamily="2" charset="-78"/>
              </a:rPr>
              <a:t>اطلاعات گسترده</a:t>
            </a:r>
            <a:r>
              <a:rPr lang="fa-IR" dirty="0" smtClean="0">
                <a:cs typeface="B Nazanin" pitchFamily="2" charset="-78"/>
              </a:rPr>
              <a:t>، </a:t>
            </a:r>
            <a:r>
              <a:rPr lang="ar-SA" dirty="0" smtClean="0">
                <a:cs typeface="B Nazanin" pitchFamily="2" charset="-78"/>
              </a:rPr>
              <a:t>غيراختصاصي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و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غيرمرتبط با پژوهش</a:t>
            </a:r>
            <a:r>
              <a:rPr lang="en-US" dirty="0" smtClean="0">
                <a:cs typeface="B Nazanin" pitchFamily="2" charset="-78"/>
              </a:rPr>
              <a:t> </a:t>
            </a:r>
          </a:p>
          <a:p>
            <a:pPr algn="r" rtl="1"/>
            <a:r>
              <a:rPr lang="ar-SA" dirty="0" smtClean="0">
                <a:cs typeface="B Nazanin" pitchFamily="2" charset="-78"/>
              </a:rPr>
              <a:t>ارائه مطالب در حد كتابهاي درسي</a:t>
            </a:r>
            <a:r>
              <a:rPr lang="en-US" dirty="0" smtClean="0">
                <a:cs typeface="B Nazanin" pitchFamily="2" charset="-78"/>
              </a:rPr>
              <a:t> </a:t>
            </a:r>
          </a:p>
          <a:p>
            <a:pPr algn="r" rtl="1"/>
            <a:r>
              <a:rPr lang="ar-SA" dirty="0" smtClean="0">
                <a:cs typeface="B Nazanin" pitchFamily="2" charset="-78"/>
              </a:rPr>
              <a:t>طولا ني كردن مطلب و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نوشتن جملات بلند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endParaRPr lang="fa-IR" dirty="0" smtClean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047F650-A3B1-4E63-9411-7E8BCCE5147D}" type="slidenum">
              <a:rPr lang="es-ES" sz="1400"/>
              <a:pPr/>
              <a:t>25</a:t>
            </a:fld>
            <a:endParaRPr lang="es-E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19/03/09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cs typeface="B Nazanin" pitchFamily="2" charset="-78"/>
              </a:rPr>
              <a:t>از کجا شروع کنیم؟</a:t>
            </a:r>
            <a:endParaRPr lang="fa-IR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Nazanin" pitchFamily="2" charset="-78"/>
              </a:rPr>
              <a:t>بعد از </a:t>
            </a:r>
            <a:r>
              <a:rPr lang="fa-IR" dirty="0" smtClean="0">
                <a:solidFill>
                  <a:srgbClr val="7030A0"/>
                </a:solidFill>
                <a:cs typeface="B Nazanin" pitchFamily="2" charset="-78"/>
              </a:rPr>
              <a:t>خواندن دقیق مقالات و گزارشات </a:t>
            </a:r>
            <a:r>
              <a:rPr lang="fa-IR" dirty="0" smtClean="0">
                <a:cs typeface="B Nazanin" pitchFamily="2" charset="-78"/>
              </a:rPr>
              <a:t>مرتبط و یافتن دید جامع به موضوع باید برای نوشتن دست به قلم شد.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در ابتدا حتما فهرست وار آنچه که لازم می دانید را بنویسید. یعنی مشخص کنید که </a:t>
            </a:r>
            <a:r>
              <a:rPr lang="fa-IR" dirty="0" smtClean="0">
                <a:solidFill>
                  <a:srgbClr val="7030A0"/>
                </a:solidFill>
                <a:cs typeface="B Nazanin" pitchFamily="2" charset="-78"/>
              </a:rPr>
              <a:t>پیام پاراگرافهای مختلف </a:t>
            </a:r>
            <a:r>
              <a:rPr lang="fa-IR" dirty="0" smtClean="0">
                <a:cs typeface="B Nazanin" pitchFamily="2" charset="-78"/>
              </a:rPr>
              <a:t>بیان مساله چه خواهد بود و بعد شروع به نوشتن متن نهایی نمایید.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سعی کنید بر اساس دانش خود، ابتدا </a:t>
            </a:r>
            <a:r>
              <a:rPr lang="fa-IR" dirty="0" smtClean="0">
                <a:solidFill>
                  <a:srgbClr val="7030A0"/>
                </a:solidFill>
                <a:cs typeface="B Nazanin" pitchFamily="2" charset="-78"/>
              </a:rPr>
              <a:t>انشای بیان مساله را تکمیل کنید</a:t>
            </a:r>
            <a:r>
              <a:rPr lang="fa-IR" dirty="0" smtClean="0">
                <a:cs typeface="B Nazanin" pitchFamily="2" charset="-78"/>
              </a:rPr>
              <a:t> و سپس </a:t>
            </a:r>
            <a:r>
              <a:rPr lang="fa-IR" dirty="0" smtClean="0">
                <a:solidFill>
                  <a:srgbClr val="7030A0"/>
                </a:solidFill>
                <a:cs typeface="B Nazanin" pitchFamily="2" charset="-78"/>
              </a:rPr>
              <a:t>جملات و عبارات خود را به منابع متصل نمایید</a:t>
            </a:r>
            <a:r>
              <a:rPr lang="fa-IR" dirty="0" smtClean="0">
                <a:cs typeface="B Nazanin" pitchFamily="2" charset="-78"/>
              </a:rPr>
              <a:t>.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fa-IR" dirty="0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9707476-6E90-4CA8-B92C-632D7BF160B1}" type="slidenum">
              <a:rPr lang="es-ES" sz="1400"/>
              <a:pPr/>
              <a:t>26</a:t>
            </a:fld>
            <a:endParaRPr lang="es-E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19/03/09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Nazanin" panose="00000400000000000000" pitchFamily="2" charset="-78"/>
              </a:rPr>
              <a:t>نوشتن بررسی متون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rtl="1">
              <a:defRPr/>
            </a:pPr>
            <a:r>
              <a:rPr lang="fa-IR" dirty="0" smtClean="0">
                <a:cs typeface="B Nazanin" panose="00000400000000000000" pitchFamily="2" charset="-78"/>
              </a:rPr>
              <a:t>اشاره </a:t>
            </a:r>
            <a:r>
              <a:rPr lang="fa-IR" dirty="0">
                <a:cs typeface="B Nazanin" panose="00000400000000000000" pitchFamily="2" charset="-78"/>
              </a:rPr>
              <a:t>خلاصه به مطالعات مشابهی که در زمینه مدنظر انجام شده </a:t>
            </a:r>
            <a:r>
              <a:rPr lang="fa-IR" dirty="0" smtClean="0">
                <a:cs typeface="B Nazanin" panose="00000400000000000000" pitchFamily="2" charset="-78"/>
              </a:rPr>
              <a:t>است</a:t>
            </a:r>
          </a:p>
          <a:p>
            <a:pPr algn="just" rtl="1">
              <a:defRPr/>
            </a:pPr>
            <a:endParaRPr lang="fa-IR" dirty="0" smtClean="0">
              <a:cs typeface="B Nazanin" panose="00000400000000000000" pitchFamily="2" charset="-78"/>
            </a:endParaRPr>
          </a:p>
          <a:p>
            <a:pPr algn="just" rtl="1">
              <a:defRPr/>
            </a:pPr>
            <a:r>
              <a:rPr lang="fa-IR" dirty="0" smtClean="0">
                <a:cs typeface="B Nazanin" panose="00000400000000000000" pitchFamily="2" charset="-78"/>
              </a:rPr>
              <a:t>ارائه </a:t>
            </a:r>
            <a:r>
              <a:rPr lang="fa-IR" dirty="0">
                <a:cs typeface="B Nazanin" panose="00000400000000000000" pitchFamily="2" charset="-78"/>
              </a:rPr>
              <a:t>اطلاعات موجود در رابطه با موضوع پژوهش </a:t>
            </a:r>
          </a:p>
          <a:p>
            <a:pPr algn="just" rtl="1">
              <a:defRPr/>
            </a:pPr>
            <a:endParaRPr lang="fa-IR" dirty="0">
              <a:cs typeface="B Nazanin" panose="00000400000000000000" pitchFamily="2" charset="-78"/>
            </a:endParaRPr>
          </a:p>
          <a:p>
            <a:pPr algn="just" rtl="1">
              <a:defRPr/>
            </a:pPr>
            <a:r>
              <a:rPr lang="fa-IR" dirty="0">
                <a:cs typeface="B Nazanin" panose="00000400000000000000" pitchFamily="2" charset="-78"/>
              </a:rPr>
              <a:t>تعداد این موارد باید به اندازه ای باشد که زمینه های مختلف را پوشش دهد</a:t>
            </a:r>
          </a:p>
          <a:p>
            <a:pPr algn="just" rtl="1">
              <a:defRPr/>
            </a:pPr>
            <a:endParaRPr lang="fa-IR" dirty="0">
              <a:cs typeface="B Nazanin" panose="00000400000000000000" pitchFamily="2" charset="-78"/>
            </a:endParaRPr>
          </a:p>
          <a:p>
            <a:pPr algn="just" rtl="1">
              <a:defRPr/>
            </a:pPr>
            <a:r>
              <a:rPr lang="fa-IR" dirty="0">
                <a:cs typeface="B Nazanin" panose="00000400000000000000" pitchFamily="2" charset="-78"/>
              </a:rPr>
              <a:t>در بررسی اپیدمیولوژیک یک بیماری بهتر است در بررسی متون به مطالعات بین المللی، </a:t>
            </a:r>
            <a:r>
              <a:rPr lang="fa-IR" dirty="0" smtClean="0">
                <a:cs typeface="B Nazanin" panose="00000400000000000000" pitchFamily="2" charset="-78"/>
              </a:rPr>
              <a:t> منطقه </a:t>
            </a:r>
            <a:r>
              <a:rPr lang="fa-IR" dirty="0">
                <a:cs typeface="B Nazanin" panose="00000400000000000000" pitchFamily="2" charset="-78"/>
              </a:rPr>
              <a:t>ای، داخل کشور و استان های مشابه اشاره شود</a:t>
            </a:r>
          </a:p>
          <a:p>
            <a:pPr algn="just" rtl="1">
              <a:defRPr/>
            </a:pPr>
            <a:r>
              <a:rPr lang="fa-IR" dirty="0">
                <a:cs typeface="B Nazanin" panose="00000400000000000000" pitchFamily="2" charset="-78"/>
              </a:rPr>
              <a:t>رعایت نظم در ارائه نتایج </a:t>
            </a:r>
            <a:r>
              <a:rPr lang="fa-IR" dirty="0" smtClean="0">
                <a:cs typeface="B Nazanin" panose="00000400000000000000" pitchFamily="2" charset="-78"/>
              </a:rPr>
              <a:t>مطالعات(از جدید به قدیم ) </a:t>
            </a:r>
            <a:endParaRPr lang="en-US" dirty="0">
              <a:cs typeface="B Nazanin" panose="00000400000000000000" pitchFamily="2" charset="-78"/>
            </a:endParaRPr>
          </a:p>
          <a:p>
            <a:pPr algn="just" rtl="1">
              <a:defRPr/>
            </a:pPr>
            <a:endParaRPr lang="fa-IR" dirty="0">
              <a:cs typeface="B Nazanin" panose="00000400000000000000" pitchFamily="2" charset="-78"/>
            </a:endParaRPr>
          </a:p>
          <a:p>
            <a:pPr algn="just" rtl="1">
              <a:defRPr/>
            </a:pP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19/03/09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DA97-D742-46FB-A90C-6215E8509D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05200"/>
            <a:ext cx="40386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1725" cy="1933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04825"/>
            <a:ext cx="46482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10138"/>
            <a:ext cx="3495675" cy="19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56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84582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sz="2200" b="1" dirty="0" smtClean="0">
              <a:cs typeface="B Zar" panose="00000400000000000000" pitchFamily="2" charset="-78"/>
            </a:endParaRPr>
          </a:p>
          <a:p>
            <a:pPr algn="just" rtl="1"/>
            <a:r>
              <a:rPr lang="fa-IR" sz="2200" b="1" dirty="0" smtClean="0">
                <a:cs typeface="B Zar" panose="00000400000000000000" pitchFamily="2" charset="-78"/>
              </a:rPr>
              <a:t>هدف</a:t>
            </a:r>
            <a:r>
              <a:rPr lang="fa-IR" sz="2200" dirty="0" smtClean="0">
                <a:cs typeface="B Zar" panose="00000400000000000000" pitchFamily="2" charset="-78"/>
              </a:rPr>
              <a:t> </a:t>
            </a:r>
            <a:r>
              <a:rPr lang="fa-IR" sz="2200" dirty="0">
                <a:cs typeface="B Zar" panose="00000400000000000000" pitchFamily="2" charset="-78"/>
              </a:rPr>
              <a:t>: </a:t>
            </a:r>
            <a:r>
              <a:rPr lang="fa-IR" sz="2200" dirty="0" smtClean="0">
                <a:cs typeface="B Zar" panose="00000400000000000000" pitchFamily="2" charset="-78"/>
              </a:rPr>
              <a:t>مقایسه  میانگین نمره فعالیت </a:t>
            </a:r>
            <a:r>
              <a:rPr lang="fa-IR" sz="2200" dirty="0">
                <a:cs typeface="B Zar" panose="00000400000000000000" pitchFamily="2" charset="-78"/>
              </a:rPr>
              <a:t>فیزیکی بزرگسالان شهر کرمان </a:t>
            </a:r>
            <a:r>
              <a:rPr lang="fa-IR" sz="2200" dirty="0" smtClean="0">
                <a:cs typeface="B Zar" panose="00000400000000000000" pitchFamily="2" charset="-78"/>
              </a:rPr>
              <a:t>بر اساس  </a:t>
            </a:r>
            <a:r>
              <a:rPr lang="fa-IR" sz="2200" dirty="0">
                <a:cs typeface="B Zar" panose="00000400000000000000" pitchFamily="2" charset="-78"/>
              </a:rPr>
              <a:t>وضعیت </a:t>
            </a:r>
            <a:r>
              <a:rPr lang="fa-IR" sz="2200" dirty="0" smtClean="0">
                <a:cs typeface="B Zar" panose="00000400000000000000" pitchFamily="2" charset="-78"/>
              </a:rPr>
              <a:t>تاهل</a:t>
            </a:r>
          </a:p>
          <a:p>
            <a:pPr algn="just" rtl="1"/>
            <a:endParaRPr lang="fa-IR" sz="2200" dirty="0" smtClean="0">
              <a:cs typeface="B Zar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200" b="1" dirty="0">
                <a:cs typeface="B Zar" panose="00000400000000000000" pitchFamily="2" charset="-78"/>
              </a:rPr>
              <a:t>فرضیه </a:t>
            </a:r>
            <a:r>
              <a:rPr lang="fa-IR" sz="2200" b="1" dirty="0" smtClean="0">
                <a:cs typeface="B Zar" panose="00000400000000000000" pitchFamily="2" charset="-78"/>
              </a:rPr>
              <a:t>صفر : </a:t>
            </a:r>
            <a:r>
              <a:rPr lang="fa-IR" sz="2200" dirty="0">
                <a:cs typeface="B Zar" panose="00000400000000000000" pitchFamily="2" charset="-78"/>
              </a:rPr>
              <a:t>میانگین نمره فعالیت فیزیکی بزرگسالان شهر کرمان بر اساس وضعیت تاهل </a:t>
            </a:r>
            <a:r>
              <a:rPr lang="fa-IR" sz="2200" b="1" dirty="0">
                <a:solidFill>
                  <a:srgbClr val="FF0000"/>
                </a:solidFill>
                <a:cs typeface="B Zar" panose="00000400000000000000" pitchFamily="2" charset="-78"/>
              </a:rPr>
              <a:t>تفاوت </a:t>
            </a:r>
            <a:r>
              <a:rPr lang="fa-IR" sz="22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ندارد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200" b="1" dirty="0" smtClean="0">
                <a:cs typeface="B Zar" panose="00000400000000000000" pitchFamily="2" charset="-78"/>
              </a:rPr>
              <a:t>فرضیه </a:t>
            </a:r>
            <a:r>
              <a:rPr lang="fa-IR" sz="2200" b="1" dirty="0">
                <a:cs typeface="B Zar" panose="00000400000000000000" pitchFamily="2" charset="-78"/>
              </a:rPr>
              <a:t>دو طرفه  : </a:t>
            </a:r>
            <a:r>
              <a:rPr lang="fa-IR" sz="2200" dirty="0" smtClean="0">
                <a:cs typeface="B Zar" panose="00000400000000000000" pitchFamily="2" charset="-78"/>
              </a:rPr>
              <a:t>میانگین </a:t>
            </a:r>
            <a:r>
              <a:rPr lang="fa-IR" sz="2200" dirty="0">
                <a:cs typeface="B Zar" panose="00000400000000000000" pitchFamily="2" charset="-78"/>
              </a:rPr>
              <a:t>نمره فعالیت فیزیکی بزرگسالان شهر کرمان </a:t>
            </a:r>
            <a:r>
              <a:rPr lang="fa-IR" sz="2200" dirty="0" smtClean="0">
                <a:cs typeface="B Zar" panose="00000400000000000000" pitchFamily="2" charset="-78"/>
              </a:rPr>
              <a:t>بر اساس وضعیت تاهل </a:t>
            </a:r>
            <a:r>
              <a:rPr lang="fa-IR" sz="22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تفاوت دارد </a:t>
            </a:r>
            <a:endParaRPr lang="fa-IR" sz="2200" b="1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200" b="1" dirty="0" smtClean="0">
                <a:cs typeface="B Zar" panose="00000400000000000000" pitchFamily="2" charset="-78"/>
              </a:rPr>
              <a:t>فرضیه </a:t>
            </a:r>
            <a:r>
              <a:rPr lang="fa-IR" sz="2200" b="1" dirty="0">
                <a:cs typeface="B Zar" panose="00000400000000000000" pitchFamily="2" charset="-78"/>
              </a:rPr>
              <a:t>یک طرفه  : </a:t>
            </a:r>
            <a:r>
              <a:rPr lang="fa-IR" sz="2200" dirty="0">
                <a:cs typeface="B Zar" panose="00000400000000000000" pitchFamily="2" charset="-78"/>
              </a:rPr>
              <a:t>میانگین نمره فعالیت فیزیکی </a:t>
            </a:r>
            <a:r>
              <a:rPr lang="fa-IR" sz="2200" dirty="0" smtClean="0">
                <a:cs typeface="B Zar" panose="00000400000000000000" pitchFamily="2" charset="-78"/>
              </a:rPr>
              <a:t>در بزرگسالان متاهل شهر کرمان </a:t>
            </a:r>
            <a:r>
              <a:rPr lang="fa-IR" sz="2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بیشتر </a:t>
            </a:r>
            <a:r>
              <a:rPr lang="fa-IR" sz="2200" b="1" dirty="0">
                <a:solidFill>
                  <a:srgbClr val="C00000"/>
                </a:solidFill>
                <a:cs typeface="B Zar" panose="00000400000000000000" pitchFamily="2" charset="-78"/>
              </a:rPr>
              <a:t>است. </a:t>
            </a:r>
          </a:p>
          <a:p>
            <a:pPr algn="just" rtl="1"/>
            <a:endParaRPr lang="fa-IR" sz="2200" b="1" dirty="0">
              <a:cs typeface="B Zar" panose="00000400000000000000" pitchFamily="2" charset="-78"/>
            </a:endParaRPr>
          </a:p>
          <a:p>
            <a:pPr algn="just" rtl="1"/>
            <a:r>
              <a:rPr lang="fa-IR" sz="2200" b="1" dirty="0">
                <a:cs typeface="B Zar" panose="00000400000000000000" pitchFamily="2" charset="-78"/>
              </a:rPr>
              <a:t>هدف : </a:t>
            </a:r>
            <a:r>
              <a:rPr lang="fa-IR" sz="2200" b="1" dirty="0">
                <a:solidFill>
                  <a:srgbClr val="C00000"/>
                </a:solidFill>
                <a:cs typeface="B Zar" panose="00000400000000000000" pitchFamily="2" charset="-78"/>
              </a:rPr>
              <a:t>مقایسه</a:t>
            </a:r>
            <a:r>
              <a:rPr lang="fa-IR" sz="2200" dirty="0">
                <a:cs typeface="B Zar" panose="00000400000000000000" pitchFamily="2" charset="-78"/>
              </a:rPr>
              <a:t> فراوانی </a:t>
            </a:r>
            <a:r>
              <a:rPr lang="fa-IR" sz="2200" dirty="0" smtClean="0">
                <a:cs typeface="B Zar" panose="00000400000000000000" pitchFamily="2" charset="-78"/>
              </a:rPr>
              <a:t>وضعیت پایبندی </a:t>
            </a:r>
            <a:r>
              <a:rPr lang="fa-IR" sz="2200" dirty="0">
                <a:cs typeface="B Zar" panose="00000400000000000000" pitchFamily="2" charset="-78"/>
              </a:rPr>
              <a:t>به درمان نگهدارنده با متادون در مراجعین بر اساس </a:t>
            </a:r>
            <a:r>
              <a:rPr lang="fa-IR" sz="2200" dirty="0" smtClean="0">
                <a:cs typeface="B Zar" panose="00000400000000000000" pitchFamily="2" charset="-78"/>
              </a:rPr>
              <a:t>وضعیت درآمد </a:t>
            </a:r>
          </a:p>
          <a:p>
            <a:pPr algn="just" rtl="1"/>
            <a:endParaRPr lang="fa-IR" sz="2200" dirty="0">
              <a:cs typeface="B Zar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200" b="1" dirty="0" smtClean="0">
                <a:cs typeface="B Zar" panose="00000400000000000000" pitchFamily="2" charset="-78"/>
              </a:rPr>
              <a:t>فرضیه صفر: </a:t>
            </a:r>
            <a:r>
              <a:rPr lang="fa-IR" sz="2200" dirty="0">
                <a:cs typeface="B Zar" panose="00000400000000000000" pitchFamily="2" charset="-78"/>
              </a:rPr>
              <a:t>فراوانی وضعیت پایبندی به درمان نگهدارنده با متادون در مراجعین بر اساس وضعیت درآمد </a:t>
            </a:r>
            <a:r>
              <a:rPr lang="fa-IR" sz="2200" dirty="0" smtClean="0">
                <a:cs typeface="B Zar" panose="00000400000000000000" pitchFamily="2" charset="-78"/>
              </a:rPr>
              <a:t> </a:t>
            </a:r>
            <a:r>
              <a:rPr lang="fa-IR" sz="2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یکسان است.</a:t>
            </a:r>
            <a:endParaRPr lang="fa-IR" sz="2200" b="1" dirty="0" smtClean="0">
              <a:cs typeface="B Zar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200" b="1" dirty="0" smtClean="0">
                <a:cs typeface="B Zar" panose="00000400000000000000" pitchFamily="2" charset="-78"/>
              </a:rPr>
              <a:t>فرضیه  دو طرفه  : </a:t>
            </a:r>
            <a:r>
              <a:rPr lang="fa-IR" sz="2200" dirty="0" smtClean="0">
                <a:cs typeface="B Zar" panose="00000400000000000000" pitchFamily="2" charset="-78"/>
              </a:rPr>
              <a:t>فراوانی وضعیت پایبندی به درمان نگهدارنده با متادون در مراجعین بر اساس وضعیت درآمد  </a:t>
            </a:r>
            <a:r>
              <a:rPr lang="fa-IR" sz="2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متفاوت است.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200" b="1" dirty="0" smtClean="0">
                <a:cs typeface="B Zar" panose="00000400000000000000" pitchFamily="2" charset="-78"/>
              </a:rPr>
              <a:t>فرضیه </a:t>
            </a:r>
            <a:r>
              <a:rPr lang="fa-IR" sz="2200" b="1" dirty="0">
                <a:cs typeface="B Zar" panose="00000400000000000000" pitchFamily="2" charset="-78"/>
              </a:rPr>
              <a:t>یک طرفه  : </a:t>
            </a:r>
            <a:r>
              <a:rPr lang="fa-IR" sz="2200" dirty="0">
                <a:cs typeface="B Zar" panose="00000400000000000000" pitchFamily="2" charset="-78"/>
              </a:rPr>
              <a:t>فراوانی پایبندی به درمان نگهدارنده با متادون در </a:t>
            </a:r>
            <a:r>
              <a:rPr lang="fa-IR" sz="2200" dirty="0" smtClean="0">
                <a:cs typeface="B Zar" panose="00000400000000000000" pitchFamily="2" charset="-78"/>
              </a:rPr>
              <a:t>مراجعین با درآمد بالاتر </a:t>
            </a:r>
            <a:r>
              <a:rPr lang="fa-IR" sz="2200" b="1" dirty="0">
                <a:solidFill>
                  <a:srgbClr val="C00000"/>
                </a:solidFill>
                <a:cs typeface="B Zar" panose="00000400000000000000" pitchFamily="2" charset="-78"/>
              </a:rPr>
              <a:t>بیشتر است. </a:t>
            </a:r>
          </a:p>
          <a:p>
            <a:pPr lvl="0" algn="just" rtl="1"/>
            <a:endParaRPr lang="fa-IR" sz="2200" dirty="0">
              <a:cs typeface="B Zar" panose="00000400000000000000" pitchFamily="2" charset="-78"/>
            </a:endParaRPr>
          </a:p>
          <a:p>
            <a:pPr algn="r" rtl="1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fa-IR" sz="2200" dirty="0" smtClean="0">
              <a:cs typeface="B Zar" panose="00000400000000000000" pitchFamily="2" charset="-78"/>
            </a:endParaRPr>
          </a:p>
          <a:p>
            <a:pPr algn="r" rtl="1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fa-IR" sz="2200" dirty="0">
              <a:cs typeface="B Zar" panose="00000400000000000000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B66-57BC-4872-8788-0C5E577D691B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1A8A-C95B-4DF8-BA42-A7FCFFF181A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057400"/>
            <a:ext cx="8077200" cy="914400"/>
          </a:xfrm>
        </p:spPr>
        <p:txBody>
          <a:bodyPr>
            <a:normAutofit/>
          </a:bodyPr>
          <a:lstStyle/>
          <a:p>
            <a:pPr algn="r" rtl="1">
              <a:buClr>
                <a:schemeClr val="accent2"/>
              </a:buClr>
              <a:buSzPct val="50000"/>
            </a:pPr>
            <a:r>
              <a:rPr lang="fa-IR" dirty="0">
                <a:solidFill>
                  <a:srgbClr val="000066"/>
                </a:solidFill>
                <a:cs typeface="B Zar" panose="00000400000000000000" pitchFamily="2" charset="-78"/>
              </a:rPr>
              <a:t>2- عنوان باید جامع ولی تا حد ممکن کوتاه باشد</a:t>
            </a:r>
            <a:r>
              <a:rPr lang="ar-SA" dirty="0">
                <a:solidFill>
                  <a:srgbClr val="000066"/>
                </a:solidFill>
                <a:cs typeface="B Zar" panose="00000400000000000000" pitchFamily="2" charset="-78"/>
              </a:rPr>
              <a:t>.</a:t>
            </a:r>
            <a:endParaRPr lang="fa-IR" dirty="0">
              <a:solidFill>
                <a:srgbClr val="000066"/>
              </a:solidFill>
              <a:cs typeface="B Zar" panose="00000400000000000000" pitchFamily="2" charset="-78"/>
            </a:endParaRPr>
          </a:p>
          <a:p>
            <a:pPr algn="l" rtl="1"/>
            <a:endParaRPr lang="ar-SA" sz="2000" dirty="0">
              <a:solidFill>
                <a:srgbClr val="000066"/>
              </a:solidFill>
              <a:cs typeface="B Zar" panose="00000400000000000000" pitchFamily="2" charset="-78"/>
            </a:endParaRPr>
          </a:p>
          <a:p>
            <a:endParaRPr lang="en-US" sz="2000" dirty="0">
              <a:solidFill>
                <a:srgbClr val="000066"/>
              </a:solidFill>
              <a:cs typeface="B Zar" panose="00000400000000000000" pitchFamily="2" charset="-78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2667000"/>
            <a:ext cx="9144000" cy="3323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rtl="1">
              <a:spcBef>
                <a:spcPct val="50000"/>
              </a:spcBef>
              <a:buFont typeface="Wingdings 2" pitchFamily="18" charset="2"/>
              <a:buNone/>
            </a:pPr>
            <a:r>
              <a:rPr lang="ar-SA" sz="28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بررسي</a:t>
            </a:r>
            <a:r>
              <a:rPr lang="fa-IR" sz="28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 فراوانی بیماری سل ریوی و خارج ریوی در دربزرگسالان مراجعه کننده به مراکز بهداشتی مختلف شهرستانهای استان  کرمان در طول سال 1397</a:t>
            </a:r>
          </a:p>
          <a:p>
            <a:pPr algn="just" rtl="1">
              <a:spcBef>
                <a:spcPct val="50000"/>
              </a:spcBef>
              <a:buFont typeface="Wingdings 2" pitchFamily="18" charset="2"/>
              <a:buNone/>
            </a:pPr>
            <a:r>
              <a:rPr lang="fa-IR" sz="2800" dirty="0">
                <a:solidFill>
                  <a:srgbClr val="00B050"/>
                </a:solidFill>
                <a:latin typeface="Arial" charset="0"/>
                <a:cs typeface="B Badr" pitchFamily="2" charset="-78"/>
              </a:rPr>
              <a:t>بررسی فراوانی سل دربزرگسالان مراجعه کننده به مراکز بهداشتی استان کرمان در سال 1397</a:t>
            </a:r>
          </a:p>
          <a:p>
            <a:pPr algn="just" rtl="1">
              <a:spcBef>
                <a:spcPct val="50000"/>
              </a:spcBef>
              <a:buFont typeface="Wingdings 2" pitchFamily="18" charset="2"/>
              <a:buNone/>
            </a:pPr>
            <a:r>
              <a:rPr lang="fa-IR" sz="28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بررسی فراوانی رضایت از درمان در بیماران مبتلا به سل در شهر کرمان در سال 1397</a:t>
            </a:r>
          </a:p>
          <a:p>
            <a:pPr algn="just" rtl="1">
              <a:spcBef>
                <a:spcPct val="50000"/>
              </a:spcBef>
              <a:buFont typeface="Wingdings 2" pitchFamily="18" charset="2"/>
              <a:buNone/>
            </a:pPr>
            <a:r>
              <a:rPr lang="fa-IR" sz="2800" dirty="0">
                <a:solidFill>
                  <a:srgbClr val="00B050"/>
                </a:solidFill>
                <a:latin typeface="Arial" charset="0"/>
                <a:cs typeface="B Badr" pitchFamily="2" charset="-78"/>
              </a:rPr>
              <a:t>بررسی فراوانی رضایت از درمان بیماران مبتلا به سل شهرکرمان در سال 1397</a:t>
            </a:r>
            <a:endParaRPr lang="ar-SA" sz="2800" dirty="0">
              <a:solidFill>
                <a:srgbClr val="00B050"/>
              </a:solidFill>
              <a:latin typeface="Arial" charset="0"/>
              <a:cs typeface="B Bad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228600"/>
            <a:ext cx="7772400" cy="83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ویژگی های</a:t>
            </a:r>
            <a:r>
              <a:rPr lang="ar-SA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عنوان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مناسب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52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5369-2304-4BB2-8D0F-ABCE62E73053}" type="datetime1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Community Medicine Department, KMU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1A8A-C95B-4DF8-BA42-A7FCFFF181A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12"/>
            <a:ext cx="8229600" cy="1143000"/>
          </a:xfrm>
        </p:spPr>
        <p:txBody>
          <a:bodyPr/>
          <a:lstStyle/>
          <a:p>
            <a:r>
              <a:rPr lang="fa-IR" dirty="0">
                <a:solidFill>
                  <a:srgbClr val="002060"/>
                </a:solidFill>
                <a:cs typeface="B Zar" panose="00000400000000000000" pitchFamily="2" charset="-78"/>
              </a:rPr>
              <a:t>چگونه عنوان تحقیق نوشته شود؟</a:t>
            </a:r>
            <a:endParaRPr lang="en-US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43535"/>
            <a:ext cx="8686800" cy="4047665"/>
          </a:xfrm>
        </p:spPr>
        <p:txBody>
          <a:bodyPr>
            <a:normAutofit fontScale="92500"/>
          </a:bodyPr>
          <a:lstStyle/>
          <a:p>
            <a:pPr algn="just" rtl="1">
              <a:lnSpc>
                <a:spcPct val="150000"/>
              </a:lnSpc>
            </a:pPr>
            <a:r>
              <a:rPr lang="fa-IR" dirty="0">
                <a:solidFill>
                  <a:srgbClr val="002060"/>
                </a:solidFill>
                <a:cs typeface="B Zar" panose="00000400000000000000" pitchFamily="2" charset="-78"/>
              </a:rPr>
              <a:t>ابتدا به کاملترین شکل ممکن عنوان خود را بنویسید و بعد سعی نمایید به ترتیب تک تک کلمات عنوان نوشته شده را بپوشانید؛ در صورتی که پوشاندن یک کلمه از عنوان، معنا و مفهوم آن را ناقص ننمود بدانید که آن کلمه زائد است و لذا بیان آن ضرورتی ندارد. فقط کلماتی را نگاه دارید که حذف آنها معنای عبارت را از بین می برد.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en-US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81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47800"/>
            <a:ext cx="8305800" cy="990600"/>
          </a:xfrm>
        </p:spPr>
        <p:txBody>
          <a:bodyPr>
            <a:noAutofit/>
          </a:bodyPr>
          <a:lstStyle/>
          <a:p>
            <a:pPr algn="just" rtl="1">
              <a:buClr>
                <a:schemeClr val="accent2"/>
              </a:buClr>
              <a:buSzPct val="50000"/>
            </a:pPr>
            <a:r>
              <a:rPr lang="fa-IR" dirty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3- عنوان را بصورت یک عبارت خبری </a:t>
            </a:r>
            <a:r>
              <a:rPr lang="ar-SA" dirty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 </a:t>
            </a:r>
            <a:r>
              <a:rPr lang="fa-IR" dirty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باشد</a:t>
            </a:r>
            <a:r>
              <a:rPr lang="ar-SA" dirty="0" smtClean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.</a:t>
            </a:r>
            <a:r>
              <a:rPr lang="fa-IR" dirty="0" smtClean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عنوان </a:t>
            </a:r>
            <a:r>
              <a:rPr lang="fa-IR" dirty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نباید بصورت سوالی یا منفی باشد</a:t>
            </a:r>
          </a:p>
          <a:p>
            <a:pPr lvl="0" algn="just" rtl="1">
              <a:spcBef>
                <a:spcPct val="50000"/>
              </a:spcBef>
            </a:pPr>
            <a:r>
              <a:rPr lang="fa-IR" sz="2800" dirty="0">
                <a:solidFill>
                  <a:srgbClr val="FF0000"/>
                </a:solidFill>
                <a:latin typeface="Arial" charset="0"/>
                <a:cs typeface="B Zar" panose="00000400000000000000" pitchFamily="2" charset="-78"/>
              </a:rPr>
              <a:t>فراوانی سل در استان  کرمان در سال </a:t>
            </a:r>
            <a:r>
              <a:rPr lang="fa-IR" sz="2800" dirty="0" smtClean="0">
                <a:solidFill>
                  <a:srgbClr val="FF0000"/>
                </a:solidFill>
                <a:latin typeface="Arial" charset="0"/>
                <a:cs typeface="B Zar" panose="00000400000000000000" pitchFamily="2" charset="-78"/>
              </a:rPr>
              <a:t>1401چقدر </a:t>
            </a:r>
            <a:r>
              <a:rPr lang="fa-IR" sz="2800" dirty="0">
                <a:solidFill>
                  <a:srgbClr val="FF0000"/>
                </a:solidFill>
                <a:latin typeface="Arial" charset="0"/>
                <a:cs typeface="B Zar" panose="00000400000000000000" pitchFamily="2" charset="-78"/>
              </a:rPr>
              <a:t>است؟</a:t>
            </a:r>
            <a:endParaRPr lang="ar-SA" sz="2800" dirty="0">
              <a:solidFill>
                <a:srgbClr val="FF0000"/>
              </a:solidFill>
              <a:latin typeface="Arial" charset="0"/>
              <a:cs typeface="B Zar" panose="00000400000000000000" pitchFamily="2" charset="-78"/>
            </a:endParaRPr>
          </a:p>
          <a:p>
            <a:pPr algn="just" rtl="1">
              <a:buClr>
                <a:schemeClr val="accent2"/>
              </a:buClr>
              <a:buSzPct val="50000"/>
              <a:buFont typeface="Wingdings 2" pitchFamily="18" charset="2"/>
              <a:buChar char="¿"/>
            </a:pPr>
            <a:r>
              <a:rPr lang="fa-IR" dirty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 بررسی فراوانی سل در بزرگسالان مراجعه کننده به مراکز بهداشتی استان کرمان در سال </a:t>
            </a:r>
            <a:r>
              <a:rPr lang="fa-IR" dirty="0" smtClean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1401</a:t>
            </a:r>
            <a:endParaRPr lang="fa-IR" dirty="0">
              <a:solidFill>
                <a:srgbClr val="000066"/>
              </a:solidFill>
              <a:latin typeface="Arial" charset="0"/>
              <a:cs typeface="B Zar" panose="00000400000000000000" pitchFamily="2" charset="-78"/>
            </a:endParaRPr>
          </a:p>
          <a:p>
            <a:pPr algn="just" rtl="1">
              <a:buClr>
                <a:schemeClr val="accent2"/>
              </a:buClr>
              <a:buSzPct val="50000"/>
              <a:buFont typeface="Wingdings 2" pitchFamily="18" charset="2"/>
              <a:buChar char="¿"/>
            </a:pPr>
            <a:r>
              <a:rPr lang="fa-IR" dirty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بیماری سل در استان کرمان از استان یزد بیشتر نیست</a:t>
            </a:r>
          </a:p>
          <a:p>
            <a:pPr algn="just" rtl="1">
              <a:buClr>
                <a:schemeClr val="accent2"/>
              </a:buClr>
              <a:buSzPct val="50000"/>
              <a:buFont typeface="Wingdings 2" pitchFamily="18" charset="2"/>
              <a:buChar char="¿"/>
            </a:pPr>
            <a:r>
              <a:rPr lang="fa-IR" dirty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مقایسه فراوانی سل در بزرگسالان استانهای کرمان و یزد در سال </a:t>
            </a:r>
            <a:r>
              <a:rPr lang="fa-IR" dirty="0" smtClean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1402</a:t>
            </a:r>
            <a:endParaRPr lang="ar-SA" dirty="0">
              <a:solidFill>
                <a:srgbClr val="000066"/>
              </a:solidFill>
              <a:latin typeface="Arial" charset="0"/>
              <a:cs typeface="B Zar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28600"/>
            <a:ext cx="7772400" cy="83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ویژگی های</a:t>
            </a:r>
            <a:r>
              <a:rPr lang="ar-SA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عنوان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مناسب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414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462" r="1666" b="7016"/>
          <a:stretch/>
        </p:blipFill>
        <p:spPr>
          <a:xfrm>
            <a:off x="0" y="0"/>
            <a:ext cx="91440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686" y="1219200"/>
            <a:ext cx="8305800" cy="762000"/>
          </a:xfrm>
        </p:spPr>
        <p:txBody>
          <a:bodyPr>
            <a:noAutofit/>
          </a:bodyPr>
          <a:lstStyle/>
          <a:p>
            <a:pPr algn="r" rtl="1">
              <a:buClr>
                <a:schemeClr val="accent2"/>
              </a:buClr>
              <a:buSzPct val="50000"/>
            </a:pPr>
            <a:r>
              <a:rPr lang="fa-IR" sz="2600" dirty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4-متغیرهای اصلی مطالعه  در عنوان  باید وجود داشته باشند</a:t>
            </a:r>
            <a:r>
              <a:rPr lang="ar-SA" sz="2600" dirty="0" smtClean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.</a:t>
            </a:r>
            <a:r>
              <a:rPr lang="fa-IR" sz="2600" dirty="0">
                <a:solidFill>
                  <a:srgbClr val="FF0000"/>
                </a:solidFill>
                <a:latin typeface="Arial" charset="0"/>
                <a:cs typeface="B Zar" panose="00000400000000000000" pitchFamily="2" charset="-78"/>
              </a:rPr>
              <a:t> </a:t>
            </a:r>
            <a:endParaRPr lang="en-US" sz="2600" dirty="0" smtClean="0">
              <a:solidFill>
                <a:srgbClr val="FF0000"/>
              </a:solidFill>
              <a:latin typeface="Arial" charset="0"/>
              <a:cs typeface="B Zar" panose="00000400000000000000" pitchFamily="2" charset="-78"/>
            </a:endParaRPr>
          </a:p>
          <a:p>
            <a:pPr algn="r" rtl="1">
              <a:buClr>
                <a:schemeClr val="accent2"/>
              </a:buClr>
              <a:buSzPct val="50000"/>
            </a:pPr>
            <a:endParaRPr lang="en-US" sz="2600" dirty="0">
              <a:solidFill>
                <a:srgbClr val="FF0000"/>
              </a:solidFill>
              <a:latin typeface="Arial" charset="0"/>
              <a:cs typeface="B Zar" panose="00000400000000000000" pitchFamily="2" charset="-78"/>
            </a:endParaRPr>
          </a:p>
          <a:p>
            <a:pPr algn="r" rtl="1">
              <a:buClr>
                <a:schemeClr val="accent2"/>
              </a:buClr>
              <a:buSzPct val="50000"/>
            </a:pPr>
            <a:r>
              <a:rPr lang="fa-IR" sz="2600" dirty="0" smtClean="0">
                <a:solidFill>
                  <a:srgbClr val="FF0000"/>
                </a:solidFill>
                <a:latin typeface="Arial" charset="0"/>
                <a:cs typeface="B Zar" panose="00000400000000000000" pitchFamily="2" charset="-78"/>
              </a:rPr>
              <a:t>بررسي </a:t>
            </a:r>
            <a:r>
              <a:rPr lang="fa-IR" sz="2600" dirty="0">
                <a:solidFill>
                  <a:srgbClr val="FF0000"/>
                </a:solidFill>
                <a:latin typeface="Arial" charset="0"/>
                <a:cs typeface="B Zar" panose="00000400000000000000" pitchFamily="2" charset="-78"/>
              </a:rPr>
              <a:t>تاثیر دهان شويه سديم فلورايد بر پوسيدگي دندانها در كودكان 6 تا 12 ساله</a:t>
            </a:r>
          </a:p>
          <a:p>
            <a:pPr algn="r" rtl="1">
              <a:buClr>
                <a:schemeClr val="accent2"/>
              </a:buClr>
              <a:buSzPct val="50000"/>
            </a:pPr>
            <a:endParaRPr lang="en-US" sz="2600" dirty="0" smtClean="0">
              <a:solidFill>
                <a:srgbClr val="000066"/>
              </a:solidFill>
              <a:latin typeface="Arial" charset="0"/>
              <a:cs typeface="B Zar" panose="00000400000000000000" pitchFamily="2" charset="-78"/>
            </a:endParaRPr>
          </a:p>
          <a:p>
            <a:pPr algn="r" rtl="1">
              <a:buClr>
                <a:schemeClr val="accent2"/>
              </a:buClr>
              <a:buSzPct val="50000"/>
            </a:pPr>
            <a:r>
              <a:rPr lang="fa-IR" sz="2600" dirty="0">
                <a:solidFill>
                  <a:srgbClr val="000066"/>
                </a:solidFill>
                <a:cs typeface="B Zar" panose="00000400000000000000" pitchFamily="2" charset="-78"/>
              </a:rPr>
              <a:t>5- </a:t>
            </a:r>
            <a:r>
              <a:rPr lang="ar-SA" sz="2600" dirty="0">
                <a:solidFill>
                  <a:srgbClr val="000066"/>
                </a:solidFill>
                <a:cs typeface="B Zar" panose="00000400000000000000" pitchFamily="2" charset="-78"/>
              </a:rPr>
              <a:t>از</a:t>
            </a:r>
            <a:r>
              <a:rPr lang="fa-IR" sz="2600" dirty="0">
                <a:solidFill>
                  <a:srgbClr val="000066"/>
                </a:solidFill>
                <a:cs typeface="B Zar" panose="00000400000000000000" pitchFamily="2" charset="-78"/>
              </a:rPr>
              <a:t>آوردن کلمات بصورت </a:t>
            </a:r>
            <a:r>
              <a:rPr lang="ar-SA" sz="2600" dirty="0">
                <a:solidFill>
                  <a:srgbClr val="000066"/>
                </a:solidFill>
                <a:cs typeface="B Zar" panose="00000400000000000000" pitchFamily="2" charset="-78"/>
              </a:rPr>
              <a:t>اختصارات که ممکن است مخفف عبارات مختلفی باشند پرهيز شود</a:t>
            </a:r>
            <a:r>
              <a:rPr lang="ar-SA" sz="2600" dirty="0" smtClean="0">
                <a:solidFill>
                  <a:srgbClr val="000066"/>
                </a:solidFill>
                <a:cs typeface="B Zar" panose="00000400000000000000" pitchFamily="2" charset="-78"/>
              </a:rPr>
              <a:t>.</a:t>
            </a:r>
            <a:endParaRPr lang="en-US" sz="2600" dirty="0" smtClean="0">
              <a:solidFill>
                <a:srgbClr val="000066"/>
              </a:solidFill>
              <a:cs typeface="B Zar" panose="00000400000000000000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ar-SA" sz="26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بررسي</a:t>
            </a:r>
            <a:r>
              <a:rPr lang="fa-IR" sz="26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 فراوانی </a:t>
            </a:r>
            <a:r>
              <a:rPr lang="en-US" sz="26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TB</a:t>
            </a:r>
            <a:r>
              <a:rPr lang="fa-IR" sz="26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در بزرگسالان استان  کرمان در سال </a:t>
            </a:r>
            <a:r>
              <a:rPr lang="fa-IR" sz="2600" dirty="0" smtClean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1400</a:t>
            </a:r>
            <a:endParaRPr lang="fa-IR" sz="2600" dirty="0">
              <a:solidFill>
                <a:srgbClr val="FF0000"/>
              </a:solidFill>
              <a:latin typeface="Arial" charset="0"/>
              <a:cs typeface="B Bad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ar-SA" sz="26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بررسي فراواني علل </a:t>
            </a:r>
            <a:r>
              <a:rPr lang="en-US" sz="26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LBW</a:t>
            </a:r>
            <a:r>
              <a:rPr lang="ar-SA" sz="26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 در نوزادان متولد شده  در بيمارستان افضلي پور در سال </a:t>
            </a:r>
            <a:r>
              <a:rPr lang="fa-IR" sz="2600" dirty="0" smtClean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1401</a:t>
            </a:r>
            <a:endParaRPr lang="ar-SA" sz="2600" dirty="0">
              <a:solidFill>
                <a:srgbClr val="FF0000"/>
              </a:solidFill>
              <a:latin typeface="Arial" charset="0"/>
              <a:cs typeface="B Badr" pitchFamily="2" charset="-78"/>
            </a:endParaRPr>
          </a:p>
          <a:p>
            <a:pPr algn="r" rtl="1">
              <a:buClr>
                <a:schemeClr val="accent2"/>
              </a:buClr>
              <a:buSzPct val="50000"/>
            </a:pPr>
            <a:endParaRPr lang="ar-SA" sz="2600" dirty="0">
              <a:solidFill>
                <a:srgbClr val="000066"/>
              </a:solidFill>
              <a:cs typeface="B Zar" panose="00000400000000000000" pitchFamily="2" charset="-78"/>
            </a:endParaRPr>
          </a:p>
          <a:p>
            <a:pPr algn="r" rtl="1">
              <a:buClr>
                <a:schemeClr val="accent2"/>
              </a:buClr>
              <a:buSzPct val="50000"/>
              <a:buFont typeface="Wingdings 2" pitchFamily="18" charset="2"/>
              <a:buChar char="¿"/>
            </a:pPr>
            <a:endParaRPr lang="fa-IR" sz="2600" dirty="0">
              <a:solidFill>
                <a:srgbClr val="000066"/>
              </a:solidFill>
              <a:latin typeface="Arial" charset="0"/>
              <a:cs typeface="B Zar" panose="00000400000000000000" pitchFamily="2" charset="-78"/>
            </a:endParaRPr>
          </a:p>
          <a:p>
            <a:pPr lvl="0" algn="r" rtl="1">
              <a:spcBef>
                <a:spcPct val="50000"/>
              </a:spcBef>
            </a:pPr>
            <a:endParaRPr lang="fa-IR" sz="2600" dirty="0">
              <a:solidFill>
                <a:srgbClr val="FF0000"/>
              </a:solidFill>
              <a:latin typeface="Arial" charset="0"/>
              <a:cs typeface="B Zar" panose="00000400000000000000" pitchFamily="2" charset="-78"/>
            </a:endParaRPr>
          </a:p>
          <a:p>
            <a:pPr lvl="0" algn="r" rtl="1">
              <a:spcBef>
                <a:spcPct val="50000"/>
              </a:spcBef>
            </a:pPr>
            <a:endParaRPr lang="ar-SA" sz="2600" dirty="0">
              <a:solidFill>
                <a:srgbClr val="000066"/>
              </a:solidFill>
              <a:latin typeface="Arial" charset="0"/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1" y="5391150"/>
            <a:ext cx="2095500" cy="14668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228600"/>
            <a:ext cx="7772400" cy="83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ویژگی های</a:t>
            </a:r>
            <a:r>
              <a:rPr lang="ar-SA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عنوان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مناسب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5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1371600"/>
            <a:ext cx="8077200" cy="2209800"/>
          </a:xfrm>
        </p:spPr>
        <p:txBody>
          <a:bodyPr>
            <a:normAutofit/>
          </a:bodyPr>
          <a:lstStyle/>
          <a:p>
            <a:pPr algn="r" rtl="1">
              <a:buClr>
                <a:schemeClr val="accent2"/>
              </a:buClr>
              <a:buSzPct val="50000"/>
            </a:pPr>
            <a:endParaRPr lang="fa-IR" dirty="0">
              <a:solidFill>
                <a:srgbClr val="000066"/>
              </a:solidFill>
              <a:cs typeface="B Zar" panose="00000400000000000000" pitchFamily="2" charset="-78"/>
            </a:endParaRPr>
          </a:p>
          <a:p>
            <a:pPr algn="r" rtl="1">
              <a:buClr>
                <a:schemeClr val="accent2"/>
              </a:buClr>
              <a:buSzPct val="50000"/>
              <a:buFont typeface="Wingdings 2" pitchFamily="18" charset="2"/>
              <a:buChar char="¿"/>
            </a:pPr>
            <a:r>
              <a:rPr lang="fa-IR" dirty="0">
                <a:solidFill>
                  <a:srgbClr val="000066"/>
                </a:solidFill>
                <a:cs typeface="B Zar" panose="00000400000000000000" pitchFamily="2" charset="-78"/>
              </a:rPr>
              <a:t>6- در عنوان تا </a:t>
            </a:r>
            <a:r>
              <a:rPr lang="ar-SA" dirty="0">
                <a:solidFill>
                  <a:srgbClr val="000066"/>
                </a:solidFill>
                <a:cs typeface="B Zar" panose="00000400000000000000" pitchFamily="2" charset="-78"/>
              </a:rPr>
              <a:t>حد امکان از يک زبان استفاده شود.</a:t>
            </a:r>
          </a:p>
          <a:p>
            <a:pPr algn="r" rtl="1"/>
            <a:r>
              <a:rPr lang="fa-IR" sz="2000" dirty="0">
                <a:solidFill>
                  <a:srgbClr val="000066"/>
                </a:solidFill>
                <a:cs typeface="B Zar" panose="00000400000000000000" pitchFamily="2" charset="-78"/>
              </a:rPr>
              <a:t>از نوشتن کلمات انگلیسی که معادل فارسی دارند خودداری شود</a:t>
            </a:r>
            <a:endParaRPr lang="ar-SA" sz="2000" dirty="0">
              <a:solidFill>
                <a:srgbClr val="000066"/>
              </a:solidFill>
              <a:cs typeface="B Zar" panose="00000400000000000000" pitchFamily="2" charset="-78"/>
            </a:endParaRPr>
          </a:p>
          <a:p>
            <a:endParaRPr lang="en-US" sz="2000" dirty="0">
              <a:solidFill>
                <a:srgbClr val="000066"/>
              </a:solidFill>
              <a:cs typeface="B Zar" panose="00000400000000000000" pitchFamily="2" charset="-78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87569" y="3352800"/>
            <a:ext cx="8305800" cy="18158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lvl="0" algn="r" rtl="1">
              <a:spcBef>
                <a:spcPct val="50000"/>
              </a:spcBef>
            </a:pPr>
            <a:r>
              <a:rPr lang="ar-SA" sz="28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بررسي</a:t>
            </a:r>
            <a:r>
              <a:rPr lang="fa-IR" sz="28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 فراوانی توبرکولوزیس در بزرگسالان استان  کرمان در سال </a:t>
            </a:r>
            <a:r>
              <a:rPr lang="fa-IR" sz="2800" dirty="0" smtClean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1402</a:t>
            </a:r>
            <a:endParaRPr lang="fa-IR" sz="2800" dirty="0">
              <a:solidFill>
                <a:srgbClr val="FF0000"/>
              </a:solidFill>
              <a:latin typeface="Arial" charset="0"/>
              <a:cs typeface="B Badr" pitchFamily="2" charset="-78"/>
            </a:endParaRPr>
          </a:p>
          <a:p>
            <a:pPr lvl="0" algn="r" rtl="1">
              <a:spcBef>
                <a:spcPct val="50000"/>
              </a:spcBef>
            </a:pPr>
            <a:r>
              <a:rPr lang="fa-IR" sz="28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بررسی کیفیت زندگی در بیماران رنال فیلر شهر کرمان در سال </a:t>
            </a:r>
            <a:r>
              <a:rPr lang="fa-IR" sz="2800" dirty="0" smtClean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1401</a:t>
            </a:r>
            <a:endParaRPr lang="fa-IR" sz="2800" dirty="0">
              <a:solidFill>
                <a:srgbClr val="FF0000"/>
              </a:solidFill>
              <a:latin typeface="Arial" charset="0"/>
              <a:cs typeface="B Badr" pitchFamily="2" charset="-78"/>
            </a:endParaRPr>
          </a:p>
          <a:p>
            <a:pPr lvl="0" algn="r" rtl="1">
              <a:spcBef>
                <a:spcPct val="50000"/>
              </a:spcBef>
            </a:pPr>
            <a:r>
              <a:rPr lang="fa-IR" sz="2800" dirty="0">
                <a:solidFill>
                  <a:srgbClr val="FF0000"/>
                </a:solidFill>
                <a:latin typeface="Arial" charset="0"/>
                <a:cs typeface="B Badr" pitchFamily="2" charset="-78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4" y="5233996"/>
            <a:ext cx="5196114" cy="17002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228600"/>
            <a:ext cx="7772400" cy="83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ویژگی های</a:t>
            </a:r>
            <a:r>
              <a:rPr lang="ar-SA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عنوان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مناسب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3497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305800" cy="914400"/>
          </a:xfrm>
        </p:spPr>
        <p:txBody>
          <a:bodyPr>
            <a:noAutofit/>
          </a:bodyPr>
          <a:lstStyle/>
          <a:p>
            <a:pPr algn="just" rtl="1">
              <a:buClr>
                <a:schemeClr val="accent2"/>
              </a:buClr>
              <a:buSzPct val="50000"/>
              <a:buFont typeface="Wingdings 2" pitchFamily="18" charset="2"/>
              <a:buChar char="¿"/>
            </a:pPr>
            <a:r>
              <a:rPr lang="fa-IR" dirty="0">
                <a:solidFill>
                  <a:srgbClr val="000066"/>
                </a:solidFill>
                <a:latin typeface="Arial" charset="0"/>
                <a:cs typeface="B Zar" panose="00000400000000000000" pitchFamily="2" charset="-78"/>
              </a:rPr>
              <a:t>7- حتی المقدور عنوان خنثی و غیر جهت دار و غیر القایی نوشته شود </a:t>
            </a:r>
          </a:p>
          <a:p>
            <a:pPr algn="just" rtl="1">
              <a:buClr>
                <a:srgbClr val="000066"/>
              </a:buClr>
            </a:pPr>
            <a:r>
              <a:rPr lang="fa-IR" sz="2800" dirty="0">
                <a:solidFill>
                  <a:srgbClr val="FF0000"/>
                </a:solidFill>
                <a:latin typeface="Arial" charset="0"/>
                <a:cs typeface="B Zar" panose="00000400000000000000" pitchFamily="2" charset="-78"/>
              </a:rPr>
              <a:t>بررسی تاثیر عصاره ریشه شیرین بیان در کاهش قند خون بیماران مبتلا به دیابت</a:t>
            </a:r>
          </a:p>
          <a:p>
            <a:pPr algn="just" rtl="1">
              <a:buClr>
                <a:srgbClr val="000066"/>
              </a:buClr>
              <a:buFont typeface="Wingdings 2" pitchFamily="18" charset="2"/>
              <a:buNone/>
            </a:pPr>
            <a:endParaRPr lang="fa-IR" sz="2800" dirty="0">
              <a:solidFill>
                <a:srgbClr val="FF0000"/>
              </a:solidFill>
              <a:latin typeface="Arial" charset="0"/>
              <a:cs typeface="B Zar" panose="00000400000000000000" pitchFamily="2" charset="-78"/>
            </a:endParaRPr>
          </a:p>
          <a:p>
            <a:pPr algn="just" rtl="1">
              <a:buClr>
                <a:srgbClr val="000066"/>
              </a:buClr>
            </a:pPr>
            <a:r>
              <a:rPr lang="fa-IR" sz="2800" dirty="0">
                <a:solidFill>
                  <a:srgbClr val="1900B0"/>
                </a:solidFill>
                <a:latin typeface="Arial" charset="0"/>
                <a:cs typeface="B Zar" panose="00000400000000000000" pitchFamily="2" charset="-78"/>
              </a:rPr>
              <a:t>بررسی تاثیر عصاره ریشه شیرین بیان بر سطح قند خون بیماران مبتلا به دیابت</a:t>
            </a:r>
          </a:p>
          <a:p>
            <a:pPr algn="just" rtl="1">
              <a:buClr>
                <a:srgbClr val="000066"/>
              </a:buClr>
              <a:buFont typeface="Wingdings 2" pitchFamily="18" charset="2"/>
              <a:buNone/>
            </a:pPr>
            <a:r>
              <a:rPr lang="fa-IR" sz="2800" dirty="0">
                <a:solidFill>
                  <a:srgbClr val="FF0000"/>
                </a:solidFill>
                <a:latin typeface="Arial" charset="0"/>
                <a:cs typeface="B Zar" panose="00000400000000000000" pitchFamily="2" charset="-78"/>
              </a:rPr>
              <a:t>بررسی عوامل مرتبط با عدم انگیزه دانشجویان پزشکی در یادگیری دروس علوم پایه در سال </a:t>
            </a:r>
            <a:r>
              <a:rPr lang="fa-IR" sz="2800" dirty="0" smtClean="0">
                <a:solidFill>
                  <a:srgbClr val="FF0000"/>
                </a:solidFill>
                <a:latin typeface="Arial" charset="0"/>
                <a:cs typeface="B Zar" panose="00000400000000000000" pitchFamily="2" charset="-78"/>
              </a:rPr>
              <a:t>1400</a:t>
            </a:r>
            <a:endParaRPr lang="fa-IR" sz="2800" dirty="0">
              <a:solidFill>
                <a:srgbClr val="FF0000"/>
              </a:solidFill>
              <a:latin typeface="Arial" charset="0"/>
              <a:cs typeface="B Zar" panose="00000400000000000000" pitchFamily="2" charset="-78"/>
            </a:endParaRPr>
          </a:p>
          <a:p>
            <a:pPr lvl="0" algn="just" rtl="1">
              <a:buClr>
                <a:srgbClr val="000066"/>
              </a:buClr>
            </a:pPr>
            <a:r>
              <a:rPr lang="fa-IR" sz="2800" dirty="0">
                <a:solidFill>
                  <a:srgbClr val="1900B0"/>
                </a:solidFill>
                <a:latin typeface="Arial" charset="0"/>
                <a:cs typeface="B Zar" panose="00000400000000000000" pitchFamily="2" charset="-78"/>
              </a:rPr>
              <a:t>بررسی عوامل مرتبط با انگیزه یادگیری دروس علوم پایه در سال </a:t>
            </a:r>
            <a:r>
              <a:rPr lang="fa-IR" sz="2800" dirty="0" smtClean="0">
                <a:solidFill>
                  <a:srgbClr val="1900B0"/>
                </a:solidFill>
                <a:latin typeface="Arial" charset="0"/>
                <a:cs typeface="B Zar" panose="00000400000000000000" pitchFamily="2" charset="-78"/>
              </a:rPr>
              <a:t>1400</a:t>
            </a:r>
            <a:endParaRPr lang="fa-IR" sz="2800" dirty="0">
              <a:solidFill>
                <a:srgbClr val="1900B0"/>
              </a:solidFill>
              <a:latin typeface="Arial" charset="0"/>
              <a:cs typeface="B Zar" panose="00000400000000000000" pitchFamily="2" charset="-78"/>
            </a:endParaRPr>
          </a:p>
          <a:p>
            <a:pPr algn="just" rtl="1">
              <a:buClr>
                <a:srgbClr val="000066"/>
              </a:buClr>
              <a:buFont typeface="Wingdings 2" pitchFamily="18" charset="2"/>
              <a:buNone/>
            </a:pPr>
            <a:r>
              <a:rPr lang="fa-IR" sz="2800" dirty="0">
                <a:solidFill>
                  <a:srgbClr val="FF0000"/>
                </a:solidFill>
                <a:latin typeface="Arial" charset="0"/>
                <a:cs typeface="B Zar" panose="00000400000000000000" pitchFamily="2" charset="-78"/>
              </a:rPr>
              <a:t>مقایسه ارجحیت داروی الف بر داروی برسطح کلسترول بیماران مبتلا به دیابت</a:t>
            </a:r>
          </a:p>
          <a:p>
            <a:pPr algn="just" rtl="1">
              <a:buClr>
                <a:srgbClr val="000066"/>
              </a:buClr>
              <a:buFont typeface="Wingdings 2" pitchFamily="18" charset="2"/>
              <a:buNone/>
            </a:pPr>
            <a:r>
              <a:rPr lang="fa-IR" sz="2800" dirty="0">
                <a:solidFill>
                  <a:srgbClr val="1900B0"/>
                </a:solidFill>
                <a:latin typeface="Arial" charset="0"/>
                <a:cs typeface="B Zar" panose="00000400000000000000" pitchFamily="2" charset="-78"/>
              </a:rPr>
              <a:t>مقایسه تاثیر داروهای الف و ب بر سطح کلسترول بیماران </a:t>
            </a:r>
            <a:r>
              <a:rPr lang="fa-IR" sz="2800" dirty="0" smtClean="0">
                <a:solidFill>
                  <a:srgbClr val="1900B0"/>
                </a:solidFill>
                <a:latin typeface="Arial" charset="0"/>
                <a:cs typeface="B Zar" panose="00000400000000000000" pitchFamily="2" charset="-78"/>
              </a:rPr>
              <a:t>مبتلا به دیابت</a:t>
            </a:r>
            <a:endParaRPr lang="fa-IR" sz="2800" dirty="0">
              <a:solidFill>
                <a:srgbClr val="1900B0"/>
              </a:solidFill>
              <a:latin typeface="Arial" charset="0"/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" y="0"/>
            <a:ext cx="1871663" cy="133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228600"/>
            <a:ext cx="7772400" cy="83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ویژگی های</a:t>
            </a:r>
            <a:r>
              <a:rPr lang="ar-SA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عنوان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مناسب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898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1806</Words>
  <Application>Microsoft Office PowerPoint</Application>
  <PresentationFormat>On-screen Show (4:3)</PresentationFormat>
  <Paragraphs>183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B Badr</vt:lpstr>
      <vt:lpstr>B Zar</vt:lpstr>
      <vt:lpstr>Wingdings 2</vt:lpstr>
      <vt:lpstr>Calibri</vt:lpstr>
      <vt:lpstr>B Nazanin</vt:lpstr>
      <vt:lpstr>Times New Roman</vt:lpstr>
      <vt:lpstr>Wingdings</vt:lpstr>
      <vt:lpstr>Arial</vt:lpstr>
      <vt:lpstr>Harlow Solid Italic</vt:lpstr>
      <vt:lpstr>Office Theme</vt:lpstr>
      <vt:lpstr>ایرادات شایع در نگارش فرم پيش نويس طرح پژوهشي (PROPOSAL)  </vt:lpstr>
      <vt:lpstr>ویژگی های عنوان مناسب</vt:lpstr>
      <vt:lpstr>PowerPoint Presentation</vt:lpstr>
      <vt:lpstr>چگونه عنوان تحقیق نوشته شود؟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چهار نوع عنوان براساس هدف مطالعه</vt:lpstr>
      <vt:lpstr>چهار نوع عنوان براساس هدف مطالعه</vt:lpstr>
      <vt:lpstr>چهار نوع عنوان براساس هدف مطالعه</vt:lpstr>
      <vt:lpstr>چهار نوع عنوان براساس هدف مطالعه</vt:lpstr>
      <vt:lpstr>PowerPoint Presentation</vt:lpstr>
      <vt:lpstr>آیا بیان مساله همان بررسی متون است؟</vt:lpstr>
      <vt:lpstr>اجزاء بیان مساله</vt:lpstr>
      <vt:lpstr>خصوصیات بیان مساله  </vt:lpstr>
      <vt:lpstr>خصوصیات بیان مساله</vt:lpstr>
      <vt:lpstr>مواردی که نباید در بیان مساله استفاده شود</vt:lpstr>
      <vt:lpstr>از کجا شروع کنیم؟</vt:lpstr>
      <vt:lpstr>نوشتن بررسی متون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pezeshki</dc:creator>
  <cp:lastModifiedBy>Administrator</cp:lastModifiedBy>
  <cp:revision>214</cp:revision>
  <dcterms:created xsi:type="dcterms:W3CDTF">2014-02-13T19:38:48Z</dcterms:created>
  <dcterms:modified xsi:type="dcterms:W3CDTF">2023-10-25T05:18:11Z</dcterms:modified>
</cp:coreProperties>
</file>