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2"/>
  </p:notesMasterIdLst>
  <p:handoutMasterIdLst>
    <p:handoutMasterId r:id="rId43"/>
  </p:handoutMasterIdLst>
  <p:sldIdLst>
    <p:sldId id="267" r:id="rId5"/>
    <p:sldId id="291" r:id="rId6"/>
    <p:sldId id="292" r:id="rId7"/>
    <p:sldId id="293" r:id="rId8"/>
    <p:sldId id="294" r:id="rId9"/>
    <p:sldId id="295" r:id="rId10"/>
    <p:sldId id="296" r:id="rId11"/>
    <p:sldId id="297" r:id="rId12"/>
    <p:sldId id="298" r:id="rId13"/>
    <p:sldId id="299" r:id="rId14"/>
    <p:sldId id="300" r:id="rId15"/>
    <p:sldId id="278" r:id="rId16"/>
    <p:sldId id="301" r:id="rId17"/>
    <p:sldId id="302" r:id="rId18"/>
    <p:sldId id="303" r:id="rId19"/>
    <p:sldId id="304" r:id="rId20"/>
    <p:sldId id="305" r:id="rId21"/>
    <p:sldId id="306" r:id="rId22"/>
    <p:sldId id="309" r:id="rId23"/>
    <p:sldId id="307" r:id="rId24"/>
    <p:sldId id="308" r:id="rId25"/>
    <p:sldId id="310" r:id="rId26"/>
    <p:sldId id="311" r:id="rId27"/>
    <p:sldId id="312" r:id="rId28"/>
    <p:sldId id="314" r:id="rId29"/>
    <p:sldId id="315" r:id="rId30"/>
    <p:sldId id="316" r:id="rId31"/>
    <p:sldId id="317" r:id="rId32"/>
    <p:sldId id="313" r:id="rId33"/>
    <p:sldId id="318" r:id="rId34"/>
    <p:sldId id="319" r:id="rId35"/>
    <p:sldId id="320" r:id="rId36"/>
    <p:sldId id="321" r:id="rId37"/>
    <p:sldId id="290" r:id="rId38"/>
    <p:sldId id="322" r:id="rId39"/>
    <p:sldId id="323" r:id="rId40"/>
    <p:sldId id="324"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11/24/2021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11/24/2021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t>9</a:t>
            </a:fld>
            <a:endParaRPr lang="en-US"/>
          </a:p>
        </p:txBody>
      </p:sp>
    </p:spTree>
    <p:extLst>
      <p:ext uri="{BB962C8B-B14F-4D97-AF65-F5344CB8AC3E}">
        <p14:creationId xmlns:p14="http://schemas.microsoft.com/office/powerpoint/2010/main" val="3248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khazaneha.@gmail.com</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51205F50-19E3-4F52-BDC1-BD7AF9AA6EE5}" type="datetime1">
              <a:rPr lang="en-US" smtClean="0"/>
              <a:t>11/24/2021</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khazaneha.@gmail.com</a:t>
            </a:r>
            <a:endParaRPr/>
          </a:p>
        </p:txBody>
      </p:sp>
      <p:sp>
        <p:nvSpPr>
          <p:cNvPr id="4" name="Date Placeholder 3"/>
          <p:cNvSpPr>
            <a:spLocks noGrp="1"/>
          </p:cNvSpPr>
          <p:nvPr>
            <p:ph type="dt" sz="half" idx="10"/>
          </p:nvPr>
        </p:nvSpPr>
        <p:spPr/>
        <p:txBody>
          <a:bodyPr/>
          <a:lstStyle/>
          <a:p>
            <a:fld id="{FA1AADD6-15AE-4E5A-A0F2-A711F2228E97}" type="datetime1">
              <a:rPr lang="en-US" smtClean="0"/>
              <a:t>11/24/2021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khazaneha.@gmail.com</a:t>
            </a:r>
            <a:endParaRPr/>
          </a:p>
        </p:txBody>
      </p:sp>
      <p:sp>
        <p:nvSpPr>
          <p:cNvPr id="4" name="Date Placeholder 3"/>
          <p:cNvSpPr>
            <a:spLocks noGrp="1"/>
          </p:cNvSpPr>
          <p:nvPr>
            <p:ph type="dt" sz="half" idx="10"/>
          </p:nvPr>
        </p:nvSpPr>
        <p:spPr/>
        <p:txBody>
          <a:bodyPr/>
          <a:lstStyle/>
          <a:p>
            <a:fld id="{9E61A9DC-A74F-41F2-833E-1DCE703203CD}" type="datetime1">
              <a:rPr lang="en-US" smtClean="0"/>
              <a:t>11/24/2021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khazaneha.@gmail.com</a:t>
            </a:r>
            <a:endParaRPr/>
          </a:p>
        </p:txBody>
      </p:sp>
      <p:sp>
        <p:nvSpPr>
          <p:cNvPr id="4" name="Date Placeholder 3"/>
          <p:cNvSpPr>
            <a:spLocks noGrp="1"/>
          </p:cNvSpPr>
          <p:nvPr>
            <p:ph type="dt" sz="half" idx="10"/>
          </p:nvPr>
        </p:nvSpPr>
        <p:spPr/>
        <p:txBody>
          <a:bodyPr/>
          <a:lstStyle/>
          <a:p>
            <a:fld id="{10D6C9C3-2075-433C-87BE-C36CEB3A92C5}" type="datetime1">
              <a:rPr lang="en-US" smtClean="0"/>
              <a:t>11/24/2021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khazaneha.@gmail.com</a:t>
            </a:r>
            <a:endParaRPr/>
          </a:p>
        </p:txBody>
      </p:sp>
      <p:sp>
        <p:nvSpPr>
          <p:cNvPr id="4" name="Date Placeholder 3"/>
          <p:cNvSpPr>
            <a:spLocks noGrp="1"/>
          </p:cNvSpPr>
          <p:nvPr>
            <p:ph type="dt" sz="half" idx="10"/>
          </p:nvPr>
        </p:nvSpPr>
        <p:spPr/>
        <p:txBody>
          <a:bodyPr/>
          <a:lstStyle/>
          <a:p>
            <a:fld id="{D9221B1A-91DC-48BE-98E0-C6989AD7A7BD}" type="datetime1">
              <a:rPr lang="en-US" smtClean="0"/>
              <a:t>11/24/2021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khazaneha.@gmail.com</a:t>
            </a:r>
            <a:endParaRPr/>
          </a:p>
        </p:txBody>
      </p:sp>
      <p:sp>
        <p:nvSpPr>
          <p:cNvPr id="5" name="Date Placeholder 4"/>
          <p:cNvSpPr>
            <a:spLocks noGrp="1"/>
          </p:cNvSpPr>
          <p:nvPr>
            <p:ph type="dt" sz="half" idx="10"/>
          </p:nvPr>
        </p:nvSpPr>
        <p:spPr/>
        <p:txBody>
          <a:bodyPr/>
          <a:lstStyle/>
          <a:p>
            <a:fld id="{C333F4F0-88F0-4017-A632-96F2BFE4CC20}" type="datetime1">
              <a:rPr lang="en-US" smtClean="0"/>
              <a:t>11/24/2021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khazaneha.@gmail.com</a:t>
            </a:r>
            <a:endParaRPr/>
          </a:p>
        </p:txBody>
      </p:sp>
      <p:sp>
        <p:nvSpPr>
          <p:cNvPr id="7" name="Date Placeholder 6"/>
          <p:cNvSpPr>
            <a:spLocks noGrp="1"/>
          </p:cNvSpPr>
          <p:nvPr>
            <p:ph type="dt" sz="half" idx="10"/>
          </p:nvPr>
        </p:nvSpPr>
        <p:spPr/>
        <p:txBody>
          <a:bodyPr/>
          <a:lstStyle/>
          <a:p>
            <a:fld id="{92EE3E32-1C25-4748-96EA-42C06E857464}" type="datetime1">
              <a:rPr lang="en-US" smtClean="0"/>
              <a:t>11/24/2021</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smtClean="0"/>
              <a:t>khazaneha.@gmail.com</a:t>
            </a:r>
            <a:endParaRPr/>
          </a:p>
        </p:txBody>
      </p:sp>
      <p:sp>
        <p:nvSpPr>
          <p:cNvPr id="3" name="Date Placeholder 2"/>
          <p:cNvSpPr>
            <a:spLocks noGrp="1"/>
          </p:cNvSpPr>
          <p:nvPr>
            <p:ph type="dt" sz="half" idx="10"/>
          </p:nvPr>
        </p:nvSpPr>
        <p:spPr/>
        <p:txBody>
          <a:bodyPr/>
          <a:lstStyle/>
          <a:p>
            <a:fld id="{B560A066-8FF9-4439-9F01-F6DABC970D88}" type="datetime1">
              <a:rPr lang="en-US" smtClean="0"/>
              <a:t>11/24/2021</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khazaneha.@gmail.com</a:t>
            </a:r>
            <a:endParaRPr/>
          </a:p>
        </p:txBody>
      </p:sp>
      <p:sp>
        <p:nvSpPr>
          <p:cNvPr id="2" name="Date Placeholder 1"/>
          <p:cNvSpPr>
            <a:spLocks noGrp="1"/>
          </p:cNvSpPr>
          <p:nvPr>
            <p:ph type="dt" sz="half" idx="10"/>
          </p:nvPr>
        </p:nvSpPr>
        <p:spPr/>
        <p:txBody>
          <a:bodyPr/>
          <a:lstStyle/>
          <a:p>
            <a:fld id="{3ED8AE72-BBF9-43AF-B12C-B4ABCE1C29B0}" type="datetime1">
              <a:rPr lang="en-US" smtClean="0"/>
              <a:t>11/24/2021</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khazaneha.@gmail.com</a:t>
            </a:r>
            <a:endParaRPr/>
          </a:p>
        </p:txBody>
      </p:sp>
      <p:sp>
        <p:nvSpPr>
          <p:cNvPr id="5" name="Date Placeholder 4"/>
          <p:cNvSpPr>
            <a:spLocks noGrp="1"/>
          </p:cNvSpPr>
          <p:nvPr>
            <p:ph type="dt" sz="half" idx="10"/>
          </p:nvPr>
        </p:nvSpPr>
        <p:spPr/>
        <p:txBody>
          <a:bodyPr/>
          <a:lstStyle/>
          <a:p>
            <a:fld id="{FE3CC888-540C-431D-BEB2-47AD36896311}" type="datetime1">
              <a:rPr lang="en-US" smtClean="0"/>
              <a:t>11/24/2021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khazaneha.@gmail.com</a:t>
            </a:r>
            <a:endParaRPr/>
          </a:p>
        </p:txBody>
      </p:sp>
      <p:sp>
        <p:nvSpPr>
          <p:cNvPr id="5" name="Date Placeholder 4"/>
          <p:cNvSpPr>
            <a:spLocks noGrp="1"/>
          </p:cNvSpPr>
          <p:nvPr>
            <p:ph type="dt" sz="half" idx="10"/>
          </p:nvPr>
        </p:nvSpPr>
        <p:spPr/>
        <p:txBody>
          <a:bodyPr/>
          <a:lstStyle/>
          <a:p>
            <a:fld id="{328AE5C1-D8A5-40AA-95DF-2B969B276469}" type="datetime1">
              <a:rPr lang="en-US" smtClean="0"/>
              <a:t>11/24/2021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r>
              <a:rPr lang="en-US" smtClean="0"/>
              <a:t>khazaneha.@gmail.com</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47BE49C-D4DB-426D-AE1D-3817AFDA4A68}" type="datetime1">
              <a:rPr lang="en-US" smtClean="0"/>
              <a:t>11/24/2021</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based Medicine</a:t>
            </a:r>
            <a:endParaRPr lang="en-US" dirty="0"/>
          </a:p>
        </p:txBody>
      </p:sp>
      <p:sp>
        <p:nvSpPr>
          <p:cNvPr id="3" name="Subtitle 2"/>
          <p:cNvSpPr>
            <a:spLocks noGrp="1"/>
          </p:cNvSpPr>
          <p:nvPr>
            <p:ph type="subTitle" idx="1"/>
          </p:nvPr>
        </p:nvSpPr>
        <p:spPr/>
        <p:txBody>
          <a:bodyPr/>
          <a:lstStyle/>
          <a:p>
            <a:r>
              <a:rPr lang="en-US" dirty="0" smtClean="0"/>
              <a:t>M.Khazaneha</a:t>
            </a:r>
          </a:p>
          <a:p>
            <a:r>
              <a:rPr lang="en-US" dirty="0" smtClean="0"/>
              <a:t>Ph.D. in information science</a:t>
            </a:r>
          </a:p>
          <a:p>
            <a:r>
              <a:rPr lang="en-US" dirty="0" smtClean="0"/>
              <a:t>2021</a:t>
            </a:r>
            <a:endParaRPr lang="en-US" dirty="0"/>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a:t>
            </a:fld>
            <a:endParaRPr lang="en-US"/>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1997 </a:t>
            </a:r>
          </a:p>
        </p:txBody>
      </p:sp>
      <p:sp>
        <p:nvSpPr>
          <p:cNvPr id="3" name="Content Placeholder 2"/>
          <p:cNvSpPr>
            <a:spLocks noGrp="1"/>
          </p:cNvSpPr>
          <p:nvPr>
            <p:ph idx="1"/>
          </p:nvPr>
        </p:nvSpPr>
        <p:spPr/>
        <p:txBody>
          <a:bodyPr/>
          <a:lstStyle/>
          <a:p>
            <a:r>
              <a:rPr lang="en-US" dirty="0" smtClean="0"/>
              <a:t> </a:t>
            </a:r>
            <a:r>
              <a:rPr lang="en-US" dirty="0"/>
              <a:t>How many patients receive ASA following acute myocardial infarction? </a:t>
            </a:r>
          </a:p>
          <a:p>
            <a:r>
              <a:rPr lang="en-US" dirty="0" smtClean="0"/>
              <a:t>Aspirin </a:t>
            </a:r>
            <a:r>
              <a:rPr lang="en-US" dirty="0"/>
              <a:t>was not given to 55%!!! </a:t>
            </a:r>
            <a:endParaRPr lang="en-US" dirty="0" smtClean="0"/>
          </a:p>
          <a:p>
            <a:r>
              <a:rPr lang="en-US" dirty="0" smtClean="0"/>
              <a:t> </a:t>
            </a:r>
            <a:r>
              <a:rPr lang="en-US" dirty="0"/>
              <a:t>78% of patients who did receive aspirin received it more than 30 minutes after arrival to the emergency department. </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10</a:t>
            </a:fld>
            <a:endParaRPr lang="en-US"/>
          </a:p>
        </p:txBody>
      </p:sp>
    </p:spTree>
    <p:extLst>
      <p:ext uri="{BB962C8B-B14F-4D97-AF65-F5344CB8AC3E}">
        <p14:creationId xmlns:p14="http://schemas.microsoft.com/office/powerpoint/2010/main" val="908866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But as late as 2000, even in the US, aspirin was being prescribed for at most one third of patients with coronary artery disease (for whom there were no contraindications to its use) </a:t>
            </a:r>
            <a:endParaRPr lang="en-US" dirty="0" smtClean="0"/>
          </a:p>
          <a:p>
            <a:r>
              <a:rPr lang="en-US" dirty="0" smtClean="0"/>
              <a:t> </a:t>
            </a:r>
            <a:r>
              <a:rPr lang="en-US" dirty="0"/>
              <a:t>Relatively simple, and cheap practices shows that we have a problem in getting providers to apply knowledge gained through research </a:t>
            </a:r>
            <a:endParaRPr lang="en-US" dirty="0" smtClean="0"/>
          </a:p>
          <a:p>
            <a:r>
              <a:rPr lang="en-US" dirty="0" smtClean="0"/>
              <a:t> </a:t>
            </a:r>
            <a:r>
              <a:rPr lang="en-US" dirty="0"/>
              <a:t>The paradigm for the translation of new information from research bench to bedside has been conceptualized as a “translational highway”.</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11</a:t>
            </a:fld>
            <a:endParaRPr lang="en-US"/>
          </a:p>
        </p:txBody>
      </p:sp>
    </p:spTree>
    <p:extLst>
      <p:ext uri="{BB962C8B-B14F-4D97-AF65-F5344CB8AC3E}">
        <p14:creationId xmlns:p14="http://schemas.microsoft.com/office/powerpoint/2010/main" val="2374698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sz="4400" kern="0" dirty="0">
                <a:solidFill>
                  <a:srgbClr val="000000"/>
                </a:solidFill>
                <a:latin typeface="Times New Roman"/>
                <a:ea typeface="ＭＳ Ｐゴシック" charset="0"/>
              </a:rPr>
              <a:t>What is Evidence-Based Medicine?</a:t>
            </a:r>
            <a:endParaRPr lang="en-US" dirty="0"/>
          </a:p>
        </p:txBody>
      </p:sp>
      <p:sp>
        <p:nvSpPr>
          <p:cNvPr id="2" name="AutoShape 2" descr="INTRODUCTION&#10;• During 1980s the term “evidence-based medicine” emerged to&#10;describe the approach that used scientific evide..."/>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342900" lvl="0" indent="-342900" fontAlgn="base">
              <a:lnSpc>
                <a:spcPct val="100000"/>
              </a:lnSpc>
              <a:spcBef>
                <a:spcPct val="20000"/>
              </a:spcBef>
              <a:spcAft>
                <a:spcPct val="0"/>
              </a:spcAft>
              <a:buClrTx/>
              <a:buNone/>
              <a:defRPr/>
            </a:pPr>
            <a:r>
              <a:rPr lang="en-AU" altLang="en-US" sz="2700" kern="0" dirty="0">
                <a:solidFill>
                  <a:srgbClr val="000000"/>
                </a:solidFill>
                <a:latin typeface="Times New Roman"/>
                <a:ea typeface="MS PGothic" pitchFamily="34" charset="-128"/>
              </a:rPr>
              <a:t>“</a:t>
            </a:r>
            <a:r>
              <a:rPr lang="en-AU" altLang="ja-JP" sz="3600" kern="0" dirty="0">
                <a:solidFill>
                  <a:srgbClr val="000000"/>
                </a:solidFill>
                <a:latin typeface="Times New Roman"/>
                <a:ea typeface="MS PGothic" pitchFamily="34" charset="-128"/>
              </a:rPr>
              <a:t>Evidence-based medicine is the </a:t>
            </a:r>
            <a:r>
              <a:rPr lang="en-US" altLang="ja-JP" sz="3600" kern="0" dirty="0">
                <a:solidFill>
                  <a:srgbClr val="000000"/>
                </a:solidFill>
                <a:latin typeface="Times New Roman"/>
                <a:ea typeface="MS PGothic" pitchFamily="34" charset="-128"/>
              </a:rPr>
              <a:t>integration of best research evidence with clinical expertise and patient values</a:t>
            </a:r>
            <a:r>
              <a:rPr lang="ja-JP" altLang="en-US" sz="3600" kern="0" dirty="0">
                <a:solidFill>
                  <a:srgbClr val="000000"/>
                </a:solidFill>
                <a:latin typeface="Times New Roman"/>
                <a:ea typeface="MS PGothic" pitchFamily="34" charset="-128"/>
              </a:rPr>
              <a:t>”</a:t>
            </a:r>
            <a:r>
              <a:rPr lang="en-US" altLang="ja-JP" sz="3600" kern="0" dirty="0">
                <a:solidFill>
                  <a:srgbClr val="000000"/>
                </a:solidFill>
                <a:latin typeface="Times New Roman"/>
                <a:ea typeface="MS PGothic" pitchFamily="34" charset="-128"/>
              </a:rPr>
              <a:t> </a:t>
            </a:r>
            <a:endParaRPr lang="en-US" altLang="ja-JP" sz="3600" kern="0" dirty="0" smtClean="0">
              <a:solidFill>
                <a:srgbClr val="000000"/>
              </a:solidFill>
              <a:latin typeface="Times New Roman"/>
              <a:ea typeface="MS PGothic" pitchFamily="34" charset="-128"/>
            </a:endParaRPr>
          </a:p>
          <a:p>
            <a:pPr marL="342900" lvl="0" indent="-342900" fontAlgn="base">
              <a:lnSpc>
                <a:spcPct val="100000"/>
              </a:lnSpc>
              <a:spcBef>
                <a:spcPct val="20000"/>
              </a:spcBef>
              <a:spcAft>
                <a:spcPct val="0"/>
              </a:spcAft>
              <a:buClrTx/>
              <a:buNone/>
              <a:defRPr/>
            </a:pPr>
            <a:r>
              <a:rPr lang="en-US" sz="3600" dirty="0"/>
              <a:t>David </a:t>
            </a:r>
            <a:r>
              <a:rPr lang="en-US" sz="3600" dirty="0" err="1" smtClean="0"/>
              <a:t>Sackett</a:t>
            </a:r>
            <a:endParaRPr lang="en-US" sz="3600" dirty="0" smtClean="0"/>
          </a:p>
          <a:p>
            <a:pPr marL="342900" lvl="0" indent="-342900" fontAlgn="base">
              <a:lnSpc>
                <a:spcPct val="100000"/>
              </a:lnSpc>
              <a:spcBef>
                <a:spcPct val="20000"/>
              </a:spcBef>
              <a:spcAft>
                <a:spcPct val="0"/>
              </a:spcAft>
              <a:buClrTx/>
              <a:buNone/>
              <a:defRPr/>
            </a:pPr>
            <a:r>
              <a:rPr lang="en-US" sz="3600" dirty="0" smtClean="0"/>
              <a:t>“</a:t>
            </a:r>
            <a:r>
              <a:rPr lang="en-US" sz="3600" dirty="0"/>
              <a:t>Explicit, judicious, and conscientious use of current best evidence from medical care research to make decisions about the medical care of individuals”</a:t>
            </a:r>
            <a:endParaRPr lang="en-AU" altLang="ja-JP" sz="3600" i="1" kern="0" dirty="0">
              <a:solidFill>
                <a:srgbClr val="000000"/>
              </a:solidFill>
              <a:latin typeface="Times New Roman"/>
              <a:ea typeface="MS PGothic" pitchFamily="34" charset="-128"/>
            </a:endParaRPr>
          </a:p>
          <a:p>
            <a:endParaRPr lang="en-US" dirty="0"/>
          </a:p>
        </p:txBody>
      </p:sp>
      <p:sp>
        <p:nvSpPr>
          <p:cNvPr id="3" name="Footer Placeholder 2"/>
          <p:cNvSpPr>
            <a:spLocks noGrp="1"/>
          </p:cNvSpPr>
          <p:nvPr>
            <p:ph type="ftr" sz="quarter" idx="11"/>
          </p:nvPr>
        </p:nvSpPr>
        <p:spPr/>
        <p:txBody>
          <a:bodyPr/>
          <a:lstStyle/>
          <a:p>
            <a:r>
              <a:rPr lang="en-US" smtClean="0"/>
              <a:t>khazaneha.@gmail.com</a:t>
            </a:r>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13</a:t>
            </a:fld>
            <a:endParaRPr lang="en-US"/>
          </a:p>
        </p:txBody>
      </p:sp>
      <p:pic>
        <p:nvPicPr>
          <p:cNvPr id="4098" name="Picture 2" descr="Evidence-based medicine (EBM).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865" y="548680"/>
            <a:ext cx="8136904" cy="547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71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health-care practice </a:t>
            </a:r>
          </a:p>
        </p:txBody>
      </p:sp>
      <p:sp>
        <p:nvSpPr>
          <p:cNvPr id="3" name="Content Placeholder 2"/>
          <p:cNvSpPr>
            <a:spLocks noGrp="1"/>
          </p:cNvSpPr>
          <p:nvPr>
            <p:ph idx="1"/>
          </p:nvPr>
        </p:nvSpPr>
        <p:spPr/>
        <p:txBody>
          <a:bodyPr/>
          <a:lstStyle/>
          <a:p>
            <a:pPr marL="0" indent="0">
              <a:buNone/>
            </a:pPr>
            <a:r>
              <a:rPr lang="en-US" dirty="0" smtClean="0"/>
              <a:t> </a:t>
            </a:r>
            <a:r>
              <a:rPr lang="en-US" dirty="0"/>
              <a:t>The integration of: </a:t>
            </a:r>
            <a:endParaRPr lang="en-US" dirty="0" smtClean="0"/>
          </a:p>
          <a:p>
            <a:r>
              <a:rPr lang="en-US" dirty="0" smtClean="0"/>
              <a:t>– </a:t>
            </a:r>
            <a:r>
              <a:rPr lang="en-US" dirty="0"/>
              <a:t>individual clinical expertise </a:t>
            </a:r>
            <a:endParaRPr lang="en-US" dirty="0" smtClean="0"/>
          </a:p>
          <a:p>
            <a:r>
              <a:rPr lang="en-US" dirty="0" smtClean="0"/>
              <a:t>– </a:t>
            </a:r>
            <a:r>
              <a:rPr lang="en-US" dirty="0"/>
              <a:t>best available external clinical evidence from systematic research</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14</a:t>
            </a:fld>
            <a:endParaRPr lang="en-US"/>
          </a:p>
        </p:txBody>
      </p:sp>
    </p:spTree>
    <p:extLst>
      <p:ext uri="{BB962C8B-B14F-4D97-AF65-F5344CB8AC3E}">
        <p14:creationId xmlns:p14="http://schemas.microsoft.com/office/powerpoint/2010/main" val="1771498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EBM important?</a:t>
            </a:r>
          </a:p>
        </p:txBody>
      </p:sp>
      <p:sp>
        <p:nvSpPr>
          <p:cNvPr id="3" name="Content Placeholder 2"/>
          <p:cNvSpPr>
            <a:spLocks noGrp="1"/>
          </p:cNvSpPr>
          <p:nvPr>
            <p:ph idx="1"/>
          </p:nvPr>
        </p:nvSpPr>
        <p:spPr/>
        <p:txBody>
          <a:bodyPr/>
          <a:lstStyle/>
          <a:p>
            <a:r>
              <a:rPr lang="en-US" dirty="0" smtClean="0"/>
              <a:t>New </a:t>
            </a:r>
            <a:r>
              <a:rPr lang="en-US" dirty="0"/>
              <a:t>types of evidence are being generated which can create changes in the way patients are treated </a:t>
            </a:r>
            <a:endParaRPr lang="en-US" dirty="0" smtClean="0"/>
          </a:p>
          <a:p>
            <a:r>
              <a:rPr lang="en-US" dirty="0" smtClean="0"/>
              <a:t> </a:t>
            </a:r>
            <a:r>
              <a:rPr lang="en-US" dirty="0"/>
              <a:t>Although evidence is needed on a daily basis, usually physicians don’t get it. </a:t>
            </a:r>
            <a:endParaRPr lang="en-US" dirty="0" smtClean="0"/>
          </a:p>
          <a:p>
            <a:r>
              <a:rPr lang="en-US" dirty="0" smtClean="0"/>
              <a:t>How </a:t>
            </a:r>
            <a:r>
              <a:rPr lang="en-US" dirty="0"/>
              <a:t>much is actually being applied to patient care? </a:t>
            </a:r>
            <a:endParaRPr lang="en-US" dirty="0" smtClean="0"/>
          </a:p>
          <a:p>
            <a:pPr>
              <a:buFont typeface="Wingdings" panose="05000000000000000000" pitchFamily="2" charset="2"/>
              <a:buChar char="ü"/>
            </a:pPr>
            <a:r>
              <a:rPr lang="en-US" dirty="0" smtClean="0"/>
              <a:t>lack </a:t>
            </a:r>
            <a:r>
              <a:rPr lang="en-US" dirty="0"/>
              <a:t>of </a:t>
            </a:r>
            <a:r>
              <a:rPr lang="en-US" dirty="0" smtClean="0"/>
              <a:t>time</a:t>
            </a:r>
          </a:p>
          <a:p>
            <a:pPr>
              <a:buFont typeface="Wingdings" panose="05000000000000000000" pitchFamily="2" charset="2"/>
              <a:buChar char="ü"/>
            </a:pPr>
            <a:r>
              <a:rPr lang="en-US" dirty="0" smtClean="0"/>
              <a:t>out-of-date textbooks</a:t>
            </a:r>
          </a:p>
          <a:p>
            <a:pPr>
              <a:buFont typeface="Wingdings" panose="05000000000000000000" pitchFamily="2" charset="2"/>
              <a:buChar char="ü"/>
            </a:pPr>
            <a:r>
              <a:rPr lang="en-US" dirty="0" smtClean="0"/>
              <a:t>the </a:t>
            </a:r>
            <a:r>
              <a:rPr lang="en-US" dirty="0"/>
              <a:t>disorganization of the up-to-date journals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15</a:t>
            </a:fld>
            <a:endParaRPr lang="en-US"/>
          </a:p>
        </p:txBody>
      </p:sp>
    </p:spTree>
    <p:extLst>
      <p:ext uri="{BB962C8B-B14F-4D97-AF65-F5344CB8AC3E}">
        <p14:creationId xmlns:p14="http://schemas.microsoft.com/office/powerpoint/2010/main" val="142762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EBM Approach to Education </a:t>
            </a:r>
          </a:p>
        </p:txBody>
      </p:sp>
      <p:sp>
        <p:nvSpPr>
          <p:cNvPr id="3" name="Content Placeholder 2"/>
          <p:cNvSpPr>
            <a:spLocks noGrp="1"/>
          </p:cNvSpPr>
          <p:nvPr>
            <p:ph idx="1"/>
          </p:nvPr>
        </p:nvSpPr>
        <p:spPr/>
        <p:txBody>
          <a:bodyPr/>
          <a:lstStyle/>
          <a:p>
            <a:pPr marL="0" indent="0">
              <a:buNone/>
            </a:pPr>
            <a:r>
              <a:rPr lang="en-US" dirty="0" smtClean="0"/>
              <a:t>1995</a:t>
            </a:r>
          </a:p>
          <a:p>
            <a:r>
              <a:rPr lang="en-US" dirty="0" smtClean="0"/>
              <a:t> </a:t>
            </a:r>
            <a:r>
              <a:rPr lang="en-US" dirty="0"/>
              <a:t>Looked up 2-3 questions per patient </a:t>
            </a:r>
            <a:endParaRPr lang="en-US" dirty="0" smtClean="0"/>
          </a:p>
          <a:p>
            <a:r>
              <a:rPr lang="en-US" dirty="0" smtClean="0"/>
              <a:t> </a:t>
            </a:r>
            <a:r>
              <a:rPr lang="en-US" dirty="0"/>
              <a:t>Took 15-90 seconds to </a:t>
            </a:r>
            <a:r>
              <a:rPr lang="en-US" dirty="0" smtClean="0"/>
              <a:t>find</a:t>
            </a:r>
          </a:p>
          <a:p>
            <a:r>
              <a:rPr lang="en-US" dirty="0" smtClean="0"/>
              <a:t> </a:t>
            </a:r>
            <a:r>
              <a:rPr lang="en-US" dirty="0"/>
              <a:t>Change about 1/3 decision </a:t>
            </a:r>
            <a:endParaRPr lang="en-US" dirty="0" smtClean="0"/>
          </a:p>
          <a:p>
            <a:pPr marL="0" indent="0">
              <a:buNone/>
            </a:pPr>
            <a:endParaRPr lang="en-US" dirty="0" smtClean="0"/>
          </a:p>
          <a:p>
            <a:pPr marL="0" indent="0">
              <a:buNone/>
            </a:pPr>
            <a:r>
              <a:rPr lang="en-US" dirty="0" smtClean="0"/>
              <a:t>David </a:t>
            </a:r>
            <a:r>
              <a:rPr lang="en-US" dirty="0" err="1"/>
              <a:t>Sackett</a:t>
            </a:r>
            <a:endParaRPr lang="en-US" dirty="0"/>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16</a:t>
            </a:fld>
            <a:endParaRPr lang="en-US"/>
          </a:p>
        </p:txBody>
      </p:sp>
    </p:spTree>
    <p:extLst>
      <p:ext uri="{BB962C8B-B14F-4D97-AF65-F5344CB8AC3E}">
        <p14:creationId xmlns:p14="http://schemas.microsoft.com/office/powerpoint/2010/main" val="260056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sudden interest in EBM? </a:t>
            </a:r>
          </a:p>
        </p:txBody>
      </p:sp>
      <p:sp>
        <p:nvSpPr>
          <p:cNvPr id="3" name="Content Placeholder 2"/>
          <p:cNvSpPr>
            <a:spLocks noGrp="1"/>
          </p:cNvSpPr>
          <p:nvPr>
            <p:ph idx="1"/>
          </p:nvPr>
        </p:nvSpPr>
        <p:spPr/>
        <p:txBody>
          <a:bodyPr/>
          <a:lstStyle/>
          <a:p>
            <a:r>
              <a:rPr lang="en-US" dirty="0" smtClean="0"/>
              <a:t> </a:t>
            </a:r>
            <a:r>
              <a:rPr lang="en-US" dirty="0"/>
              <a:t>Increasing realization among clinicians that years of experience unaccompanied by updating of knowledge can result in decline of clinical performance </a:t>
            </a:r>
            <a:endParaRPr lang="en-US" dirty="0" smtClean="0"/>
          </a:p>
          <a:p>
            <a:r>
              <a:rPr lang="en-US" dirty="0" smtClean="0"/>
              <a:t> </a:t>
            </a:r>
            <a:r>
              <a:rPr lang="en-US" dirty="0"/>
              <a:t>The need for valid information about diagnosis, therapy, prognosis, and prevention in this era of consumer </a:t>
            </a:r>
            <a:r>
              <a:rPr lang="en-US" dirty="0" smtClean="0"/>
              <a:t>activism</a:t>
            </a:r>
          </a:p>
          <a:p>
            <a:r>
              <a:rPr lang="en-US" dirty="0"/>
              <a:t>The common man has access to the very same medical literature as the clinicians through numerous sources </a:t>
            </a:r>
            <a:endParaRPr lang="en-US" dirty="0" smtClean="0"/>
          </a:p>
          <a:p>
            <a:r>
              <a:rPr lang="en-US" dirty="0" smtClean="0"/>
              <a:t> </a:t>
            </a:r>
            <a:r>
              <a:rPr lang="en-US" dirty="0"/>
              <a:t>Limited time available to the clinician for acquiring information is a major impediment for updating the knowledge from traditional sources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17</a:t>
            </a:fld>
            <a:endParaRPr lang="en-US"/>
          </a:p>
        </p:txBody>
      </p:sp>
    </p:spTree>
    <p:extLst>
      <p:ext uri="{BB962C8B-B14F-4D97-AF65-F5344CB8AC3E}">
        <p14:creationId xmlns:p14="http://schemas.microsoft.com/office/powerpoint/2010/main" val="573550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of evidence-based practices </a:t>
            </a:r>
          </a:p>
        </p:txBody>
      </p:sp>
      <p:sp>
        <p:nvSpPr>
          <p:cNvPr id="3" name="Content Placeholder 2"/>
          <p:cNvSpPr>
            <a:spLocks noGrp="1"/>
          </p:cNvSpPr>
          <p:nvPr>
            <p:ph idx="1"/>
          </p:nvPr>
        </p:nvSpPr>
        <p:spPr/>
        <p:txBody>
          <a:bodyPr/>
          <a:lstStyle/>
          <a:p>
            <a:r>
              <a:rPr lang="en-US" dirty="0" smtClean="0"/>
              <a:t>Not </a:t>
            </a:r>
            <a:r>
              <a:rPr lang="en-US" dirty="0"/>
              <a:t>all evidence is equivalent </a:t>
            </a:r>
            <a:endParaRPr lang="en-US" dirty="0" smtClean="0"/>
          </a:p>
          <a:p>
            <a:r>
              <a:rPr lang="en-US" dirty="0" smtClean="0"/>
              <a:t> </a:t>
            </a:r>
            <a:r>
              <a:rPr lang="en-US" dirty="0"/>
              <a:t>There is a hierarchy of study design </a:t>
            </a:r>
            <a:endParaRPr lang="en-US" dirty="0" smtClean="0"/>
          </a:p>
          <a:p>
            <a:r>
              <a:rPr lang="en-US" dirty="0" smtClean="0"/>
              <a:t> </a:t>
            </a:r>
            <a:r>
              <a:rPr lang="en-US" dirty="0"/>
              <a:t>External evidence can inform but can never replace individual clinical expertise (</a:t>
            </a:r>
            <a:r>
              <a:rPr lang="en-US" dirty="0" err="1"/>
              <a:t>Sackett</a:t>
            </a:r>
            <a:r>
              <a:rPr lang="en-US" dirty="0"/>
              <a:t> et al., 1996) </a:t>
            </a:r>
            <a:endParaRPr lang="en-US" dirty="0" smtClean="0"/>
          </a:p>
          <a:p>
            <a:r>
              <a:rPr lang="en-US" dirty="0" smtClean="0"/>
              <a:t> </a:t>
            </a:r>
            <a:r>
              <a:rPr lang="en-US" dirty="0"/>
              <a:t>Starting from the best external evidence and work from there</a:t>
            </a:r>
            <a:r>
              <a:rPr lang="en-US" dirty="0" smtClean="0"/>
              <a:t>.</a:t>
            </a:r>
          </a:p>
          <a:p>
            <a:r>
              <a:rPr lang="en-US" dirty="0" smtClean="0"/>
              <a:t> </a:t>
            </a:r>
            <a:r>
              <a:rPr lang="en-US" dirty="0"/>
              <a:t>Values always influence decisions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18</a:t>
            </a:fld>
            <a:endParaRPr lang="en-US"/>
          </a:p>
        </p:txBody>
      </p:sp>
    </p:spTree>
    <p:extLst>
      <p:ext uri="{BB962C8B-B14F-4D97-AF65-F5344CB8AC3E}">
        <p14:creationId xmlns:p14="http://schemas.microsoft.com/office/powerpoint/2010/main" val="3340870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2637160"/>
          </a:xfrm>
        </p:spPr>
        <p:txBody>
          <a:bodyPr>
            <a:normAutofit/>
          </a:bodyPr>
          <a:lstStyle/>
          <a:p>
            <a:r>
              <a:rPr lang="en-US" dirty="0"/>
              <a:t>Where do we go for help with decisions when we are not sure how to proceed?????????</a:t>
            </a:r>
            <a:br>
              <a:rPr lang="en-US" dirty="0"/>
            </a:br>
            <a:endParaRPr lang="en-US" dirty="0"/>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19</a:t>
            </a:fld>
            <a:endParaRPr lang="en-US"/>
          </a:p>
        </p:txBody>
      </p:sp>
    </p:spTree>
    <p:extLst>
      <p:ext uri="{BB962C8B-B14F-4D97-AF65-F5344CB8AC3E}">
        <p14:creationId xmlns:p14="http://schemas.microsoft.com/office/powerpoint/2010/main" val="273257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Heading </a:t>
            </a:r>
          </a:p>
        </p:txBody>
      </p:sp>
      <p:sp>
        <p:nvSpPr>
          <p:cNvPr id="3" name="Content Placeholder 2"/>
          <p:cNvSpPr>
            <a:spLocks noGrp="1"/>
          </p:cNvSpPr>
          <p:nvPr>
            <p:ph idx="1"/>
          </p:nvPr>
        </p:nvSpPr>
        <p:spPr/>
        <p:txBody>
          <a:bodyPr>
            <a:normAutofit fontScale="62500" lnSpcReduction="20000"/>
          </a:bodyPr>
          <a:lstStyle/>
          <a:p>
            <a:r>
              <a:rPr lang="en-US" dirty="0" smtClean="0"/>
              <a:t>Introduction</a:t>
            </a:r>
          </a:p>
          <a:p>
            <a:r>
              <a:rPr lang="en-US" dirty="0" smtClean="0"/>
              <a:t> </a:t>
            </a:r>
            <a:r>
              <a:rPr lang="en-US" dirty="0"/>
              <a:t>Definition of Evidence Based Medicine </a:t>
            </a:r>
            <a:r>
              <a:rPr lang="en-US" dirty="0" smtClean="0"/>
              <a:t>•</a:t>
            </a:r>
          </a:p>
          <a:p>
            <a:r>
              <a:rPr lang="en-US" dirty="0" smtClean="0"/>
              <a:t> </a:t>
            </a:r>
            <a:r>
              <a:rPr lang="en-US" dirty="0"/>
              <a:t>Evidence-based health care practice </a:t>
            </a:r>
            <a:r>
              <a:rPr lang="en-US" dirty="0" smtClean="0"/>
              <a:t>•</a:t>
            </a:r>
          </a:p>
          <a:p>
            <a:r>
              <a:rPr lang="en-US" dirty="0" smtClean="0"/>
              <a:t> </a:t>
            </a:r>
            <a:r>
              <a:rPr lang="en-US" dirty="0"/>
              <a:t>Importance of EBM </a:t>
            </a:r>
            <a:r>
              <a:rPr lang="en-US" dirty="0" smtClean="0"/>
              <a:t>•</a:t>
            </a:r>
          </a:p>
          <a:p>
            <a:r>
              <a:rPr lang="en-US" dirty="0" smtClean="0"/>
              <a:t> </a:t>
            </a:r>
            <a:r>
              <a:rPr lang="en-US" dirty="0"/>
              <a:t>Evolution of EBM </a:t>
            </a:r>
            <a:r>
              <a:rPr lang="en-US" dirty="0" smtClean="0"/>
              <a:t>•</a:t>
            </a:r>
          </a:p>
          <a:p>
            <a:r>
              <a:rPr lang="en-US" dirty="0" smtClean="0"/>
              <a:t> </a:t>
            </a:r>
            <a:r>
              <a:rPr lang="en-US" dirty="0"/>
              <a:t>Decision making in EBM </a:t>
            </a:r>
            <a:r>
              <a:rPr lang="en-US" dirty="0" smtClean="0"/>
              <a:t>•</a:t>
            </a:r>
          </a:p>
          <a:p>
            <a:r>
              <a:rPr lang="en-US" dirty="0" smtClean="0"/>
              <a:t> </a:t>
            </a:r>
            <a:r>
              <a:rPr lang="en-US" dirty="0"/>
              <a:t>Five-Step Approach to Practicing EBM </a:t>
            </a:r>
            <a:r>
              <a:rPr lang="en-US" dirty="0" smtClean="0"/>
              <a:t>•</a:t>
            </a:r>
          </a:p>
          <a:p>
            <a:r>
              <a:rPr lang="en-US" dirty="0" smtClean="0"/>
              <a:t> </a:t>
            </a:r>
            <a:r>
              <a:rPr lang="en-US" dirty="0"/>
              <a:t>Benefits of adopting EBM </a:t>
            </a:r>
            <a:r>
              <a:rPr lang="en-US" dirty="0" smtClean="0"/>
              <a:t>•</a:t>
            </a:r>
          </a:p>
          <a:p>
            <a:r>
              <a:rPr lang="en-US" dirty="0" smtClean="0"/>
              <a:t> </a:t>
            </a:r>
            <a:r>
              <a:rPr lang="en-US" dirty="0"/>
              <a:t>Misconceptions in EBM </a:t>
            </a:r>
            <a:r>
              <a:rPr lang="en-US" dirty="0" smtClean="0"/>
              <a:t>•</a:t>
            </a:r>
          </a:p>
          <a:p>
            <a:r>
              <a:rPr lang="en-US" dirty="0" smtClean="0"/>
              <a:t> </a:t>
            </a:r>
            <a:r>
              <a:rPr lang="en-US" dirty="0"/>
              <a:t>Evidence-based Public Health </a:t>
            </a:r>
            <a:r>
              <a:rPr lang="en-US" dirty="0" smtClean="0"/>
              <a:t>•</a:t>
            </a:r>
          </a:p>
          <a:p>
            <a:r>
              <a:rPr lang="en-US" dirty="0" smtClean="0"/>
              <a:t> </a:t>
            </a:r>
            <a:r>
              <a:rPr lang="en-US" dirty="0"/>
              <a:t>Conclusion</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3480475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 in clinical practice </a:t>
            </a:r>
          </a:p>
        </p:txBody>
      </p:sp>
      <p:sp>
        <p:nvSpPr>
          <p:cNvPr id="3" name="Content Placeholder 2"/>
          <p:cNvSpPr>
            <a:spLocks noGrp="1"/>
          </p:cNvSpPr>
          <p:nvPr>
            <p:ph idx="1"/>
          </p:nvPr>
        </p:nvSpPr>
        <p:spPr/>
        <p:txBody>
          <a:bodyPr/>
          <a:lstStyle/>
          <a:p>
            <a:r>
              <a:rPr lang="en-US" dirty="0" smtClean="0"/>
              <a:t>using </a:t>
            </a:r>
            <a:r>
              <a:rPr lang="en-US" dirty="0"/>
              <a:t>evidence Decision-making is the cognitive process resulting in the selection of a course of action among several alternative possibilities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20</a:t>
            </a:fld>
            <a:endParaRPr lang="en-US"/>
          </a:p>
        </p:txBody>
      </p:sp>
    </p:spTree>
    <p:extLst>
      <p:ext uri="{BB962C8B-B14F-4D97-AF65-F5344CB8AC3E}">
        <p14:creationId xmlns:p14="http://schemas.microsoft.com/office/powerpoint/2010/main" val="3100292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836960"/>
          </a:xfrm>
        </p:spPr>
        <p:txBody>
          <a:bodyPr/>
          <a:lstStyle/>
          <a:p>
            <a:r>
              <a:rPr lang="en-US" dirty="0" smtClean="0"/>
              <a:t>The </a:t>
            </a:r>
            <a:r>
              <a:rPr lang="en-US" dirty="0"/>
              <a:t>evidence pyramid</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21</a:t>
            </a:fld>
            <a:endParaRPr lang="en-US"/>
          </a:p>
        </p:txBody>
      </p:sp>
      <p:pic>
        <p:nvPicPr>
          <p:cNvPr id="5122" name="Picture 2" descr="Upon What Evidence Are &amp;#39;Evidence-Based&amp;#39; Practices Based? — R1 Lear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8883" y="1412776"/>
            <a:ext cx="9916090" cy="475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02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best study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892" y="1988840"/>
            <a:ext cx="9001000" cy="3960440"/>
          </a:xfrm>
        </p:spPr>
      </p:pic>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22</a:t>
            </a:fld>
            <a:endParaRPr lang="en-US"/>
          </a:p>
        </p:txBody>
      </p:sp>
    </p:spTree>
    <p:extLst>
      <p:ext uri="{BB962C8B-B14F-4D97-AF65-F5344CB8AC3E}">
        <p14:creationId xmlns:p14="http://schemas.microsoft.com/office/powerpoint/2010/main" val="2059643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844" y="431800"/>
            <a:ext cx="9988099" cy="5515255"/>
          </a:xfrm>
        </p:spPr>
      </p:pic>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23</a:t>
            </a:fld>
            <a:endParaRPr lang="en-US"/>
          </a:p>
        </p:txBody>
      </p:sp>
    </p:spTree>
    <p:extLst>
      <p:ext uri="{BB962C8B-B14F-4D97-AF65-F5344CB8AC3E}">
        <p14:creationId xmlns:p14="http://schemas.microsoft.com/office/powerpoint/2010/main" val="2729584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882" y="431800"/>
            <a:ext cx="9751061" cy="5500966"/>
          </a:xfrm>
        </p:spPr>
      </p:pic>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24</a:t>
            </a:fld>
            <a:endParaRPr lang="en-US"/>
          </a:p>
        </p:txBody>
      </p:sp>
    </p:spTree>
    <p:extLst>
      <p:ext uri="{BB962C8B-B14F-4D97-AF65-F5344CB8AC3E}">
        <p14:creationId xmlns:p14="http://schemas.microsoft.com/office/powerpoint/2010/main" val="874614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Five-Step Approach to Practicing EBM </a:t>
            </a:r>
          </a:p>
        </p:txBody>
      </p:sp>
      <p:sp>
        <p:nvSpPr>
          <p:cNvPr id="3" name="Content Placeholder 2"/>
          <p:cNvSpPr>
            <a:spLocks noGrp="1"/>
          </p:cNvSpPr>
          <p:nvPr>
            <p:ph idx="1"/>
          </p:nvPr>
        </p:nvSpPr>
        <p:spPr/>
        <p:txBody>
          <a:bodyPr/>
          <a:lstStyle/>
          <a:p>
            <a:r>
              <a:rPr lang="en-US" dirty="0" smtClean="0"/>
              <a:t>Step </a:t>
            </a:r>
            <a:r>
              <a:rPr lang="en-US" dirty="0"/>
              <a:t>1- Framing a Proper, Pertinent, Focused and Answerable </a:t>
            </a:r>
            <a:r>
              <a:rPr lang="en-US" dirty="0" smtClean="0"/>
              <a:t>Question</a:t>
            </a:r>
          </a:p>
          <a:p>
            <a:r>
              <a:rPr lang="en-US" dirty="0" smtClean="0"/>
              <a:t> </a:t>
            </a:r>
            <a:r>
              <a:rPr lang="en-US" dirty="0"/>
              <a:t>Step 2 - Searching the </a:t>
            </a:r>
            <a:r>
              <a:rPr lang="en-US" dirty="0" smtClean="0"/>
              <a:t>Literature</a:t>
            </a:r>
          </a:p>
          <a:p>
            <a:r>
              <a:rPr lang="en-US" dirty="0" smtClean="0"/>
              <a:t> </a:t>
            </a:r>
            <a:r>
              <a:rPr lang="en-US" dirty="0"/>
              <a:t>Step 3 - Critical Appraisal of the Literature </a:t>
            </a:r>
            <a:endParaRPr lang="en-US" dirty="0" smtClean="0"/>
          </a:p>
          <a:p>
            <a:r>
              <a:rPr lang="en-US" dirty="0" smtClean="0"/>
              <a:t> </a:t>
            </a:r>
            <a:r>
              <a:rPr lang="en-US" dirty="0"/>
              <a:t>Step 4 –Integrating the Evidence with Clinical Expertise and Patient Values </a:t>
            </a:r>
            <a:endParaRPr lang="en-US" dirty="0" smtClean="0"/>
          </a:p>
          <a:p>
            <a:r>
              <a:rPr lang="en-US" dirty="0" smtClean="0"/>
              <a:t> </a:t>
            </a:r>
            <a:r>
              <a:rPr lang="en-US" dirty="0"/>
              <a:t>Step 5 – Evaluating the Process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25</a:t>
            </a:fld>
            <a:endParaRPr lang="en-US"/>
          </a:p>
        </p:txBody>
      </p:sp>
    </p:spTree>
    <p:extLst>
      <p:ext uri="{BB962C8B-B14F-4D97-AF65-F5344CB8AC3E}">
        <p14:creationId xmlns:p14="http://schemas.microsoft.com/office/powerpoint/2010/main" val="97822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step1</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724" y="1860260"/>
            <a:ext cx="5925377" cy="4153480"/>
          </a:xfrm>
        </p:spPr>
      </p:pic>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26</a:t>
            </a:fld>
            <a:endParaRPr lang="en-US"/>
          </a:p>
        </p:txBody>
      </p:sp>
    </p:spTree>
    <p:extLst>
      <p:ext uri="{BB962C8B-B14F-4D97-AF65-F5344CB8AC3E}">
        <p14:creationId xmlns:p14="http://schemas.microsoft.com/office/powerpoint/2010/main" val="1753355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916" y="404664"/>
            <a:ext cx="9340027" cy="5494174"/>
          </a:xfrm>
        </p:spPr>
      </p:pic>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27</a:t>
            </a:fld>
            <a:endParaRPr lang="en-US"/>
          </a:p>
        </p:txBody>
      </p:sp>
    </p:spTree>
    <p:extLst>
      <p:ext uri="{BB962C8B-B14F-4D97-AF65-F5344CB8AC3E}">
        <p14:creationId xmlns:p14="http://schemas.microsoft.com/office/powerpoint/2010/main" val="1060366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Step-2 </a:t>
            </a:r>
          </a:p>
        </p:txBody>
      </p:sp>
      <p:sp>
        <p:nvSpPr>
          <p:cNvPr id="3" name="Content Placeholder 2"/>
          <p:cNvSpPr>
            <a:spLocks noGrp="1"/>
          </p:cNvSpPr>
          <p:nvPr>
            <p:ph idx="1"/>
          </p:nvPr>
        </p:nvSpPr>
        <p:spPr/>
        <p:txBody>
          <a:bodyPr/>
          <a:lstStyle/>
          <a:p>
            <a:pPr marL="0" indent="0">
              <a:buNone/>
            </a:pPr>
            <a:r>
              <a:rPr lang="en-US" dirty="0" smtClean="0"/>
              <a:t>Literature </a:t>
            </a:r>
            <a:r>
              <a:rPr lang="en-US" dirty="0"/>
              <a:t>Search </a:t>
            </a:r>
            <a:endParaRPr lang="en-US" dirty="0" smtClean="0"/>
          </a:p>
          <a:p>
            <a:r>
              <a:rPr lang="en-US" dirty="0" smtClean="0"/>
              <a:t> </a:t>
            </a:r>
            <a:r>
              <a:rPr lang="en-US" dirty="0"/>
              <a:t>‘Traditional’ print resources like textbooks or journals </a:t>
            </a:r>
            <a:endParaRPr lang="en-US" dirty="0" smtClean="0"/>
          </a:p>
          <a:p>
            <a:r>
              <a:rPr lang="en-US" dirty="0" smtClean="0"/>
              <a:t> </a:t>
            </a:r>
            <a:r>
              <a:rPr lang="en-US" dirty="0"/>
              <a:t>‘Browse’ online electronic databases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28</a:t>
            </a:fld>
            <a:endParaRPr lang="en-US"/>
          </a:p>
        </p:txBody>
      </p:sp>
    </p:spTree>
    <p:extLst>
      <p:ext uri="{BB962C8B-B14F-4D97-AF65-F5344CB8AC3E}">
        <p14:creationId xmlns:p14="http://schemas.microsoft.com/office/powerpoint/2010/main" val="505376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 </a:t>
            </a:r>
          </a:p>
        </p:txBody>
      </p:sp>
      <p:sp>
        <p:nvSpPr>
          <p:cNvPr id="3" name="Content Placeholder 2"/>
          <p:cNvSpPr>
            <a:spLocks noGrp="1"/>
          </p:cNvSpPr>
          <p:nvPr>
            <p:ph idx="1"/>
          </p:nvPr>
        </p:nvSpPr>
        <p:spPr/>
        <p:txBody>
          <a:bodyPr/>
          <a:lstStyle/>
          <a:p>
            <a:r>
              <a:rPr lang="en-US" dirty="0" smtClean="0"/>
              <a:t>Critical </a:t>
            </a:r>
            <a:r>
              <a:rPr lang="en-US" dirty="0"/>
              <a:t>Appraisal of the </a:t>
            </a:r>
            <a:r>
              <a:rPr lang="en-US" dirty="0" smtClean="0"/>
              <a:t>Literature</a:t>
            </a:r>
          </a:p>
          <a:p>
            <a:pPr marL="0" indent="0">
              <a:buNone/>
            </a:pPr>
            <a:r>
              <a:rPr lang="en-US" dirty="0" smtClean="0"/>
              <a:t> </a:t>
            </a:r>
            <a:r>
              <a:rPr lang="en-US" dirty="0"/>
              <a:t>1. Screening for internal validity and relevance </a:t>
            </a:r>
            <a:endParaRPr lang="en-US" dirty="0" smtClean="0"/>
          </a:p>
          <a:p>
            <a:pPr marL="0" indent="0">
              <a:buNone/>
            </a:pPr>
            <a:r>
              <a:rPr lang="en-US" dirty="0" smtClean="0"/>
              <a:t>2</a:t>
            </a:r>
            <a:r>
              <a:rPr lang="en-US" dirty="0"/>
              <a:t>. Determining the intent of the article </a:t>
            </a:r>
            <a:endParaRPr lang="en-US" dirty="0" smtClean="0"/>
          </a:p>
          <a:p>
            <a:pPr marL="0" indent="0">
              <a:buNone/>
            </a:pPr>
            <a:r>
              <a:rPr lang="en-US" dirty="0" smtClean="0"/>
              <a:t>3.Evaluating </a:t>
            </a:r>
            <a:r>
              <a:rPr lang="en-US" dirty="0"/>
              <a:t>the validity based on its </a:t>
            </a:r>
            <a:r>
              <a:rPr lang="en-US" dirty="0" smtClean="0"/>
              <a:t>intent</a:t>
            </a:r>
          </a:p>
          <a:p>
            <a:pPr marL="0" indent="0">
              <a:buNone/>
            </a:pPr>
            <a:endParaRPr lang="en-US" dirty="0"/>
          </a:p>
          <a:p>
            <a:pPr marL="0" indent="0">
              <a:buNone/>
            </a:pPr>
            <a:r>
              <a:rPr lang="en-US" dirty="0"/>
              <a:t>The article that was tracked down is Prospective randomized placebo controlled clinical trial of </a:t>
            </a:r>
            <a:r>
              <a:rPr lang="en-US" dirty="0" err="1"/>
              <a:t>Pralidoxime</a:t>
            </a:r>
            <a:r>
              <a:rPr lang="en-US" dirty="0"/>
              <a:t> in two similar groups of patients. (Control group-low dose and study group-high dose) • Block randomization was used • The investigators were not blinded</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29</a:t>
            </a:fld>
            <a:endParaRPr lang="en-US"/>
          </a:p>
        </p:txBody>
      </p:sp>
    </p:spTree>
    <p:extLst>
      <p:ext uri="{BB962C8B-B14F-4D97-AF65-F5344CB8AC3E}">
        <p14:creationId xmlns:p14="http://schemas.microsoft.com/office/powerpoint/2010/main" val="332511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6A3A20"/>
                </a:solidFill>
                <a:ea typeface="+mn-ea"/>
                <a:cs typeface="+mn-cs"/>
              </a:rPr>
              <a:t>Bloodletting</a:t>
            </a:r>
            <a:endParaRPr lang="en-US" dirty="0"/>
          </a:p>
        </p:txBody>
      </p:sp>
      <p:pic>
        <p:nvPicPr>
          <p:cNvPr id="1026" name="Picture 2" descr="A Brief History of Bloodletting - HISTOR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219200" y="2146895"/>
            <a:ext cx="4773613" cy="358020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p:txBody>
          <a:bodyPr/>
          <a:lstStyle/>
          <a:p>
            <a:r>
              <a:rPr lang="en-US" dirty="0" smtClean="0"/>
              <a:t>Bloodletting</a:t>
            </a:r>
          </a:p>
          <a:p>
            <a:r>
              <a:rPr lang="en-US" dirty="0" smtClean="0"/>
              <a:t> </a:t>
            </a:r>
            <a:r>
              <a:rPr lang="en-US" dirty="0"/>
              <a:t>3000years ago Egyptians, Greeks then Romans, Arabs and so on. The cure for (hot, moist diseases) several medical conditions. </a:t>
            </a:r>
            <a:endParaRPr lang="en-US" dirty="0" smtClean="0"/>
          </a:p>
          <a:p>
            <a:r>
              <a:rPr lang="en-US" dirty="0" smtClean="0"/>
              <a:t>Galen </a:t>
            </a:r>
            <a:r>
              <a:rPr lang="en-US" dirty="0"/>
              <a:t>was able to propagate his ideas through the force of personality and the power of the </a:t>
            </a:r>
            <a:r>
              <a:rPr lang="en-US" dirty="0" smtClean="0"/>
              <a:t>pen.</a:t>
            </a:r>
            <a:endParaRPr lang="en-US" dirty="0"/>
          </a:p>
        </p:txBody>
      </p:sp>
      <p:sp>
        <p:nvSpPr>
          <p:cNvPr id="7" name="Footer Placeholder 6"/>
          <p:cNvSpPr>
            <a:spLocks noGrp="1"/>
          </p:cNvSpPr>
          <p:nvPr>
            <p:ph type="ftr" sz="quarter" idx="11"/>
          </p:nvPr>
        </p:nvSpPr>
        <p:spPr/>
        <p:txBody>
          <a:bodyPr/>
          <a:lstStyle/>
          <a:p>
            <a:r>
              <a:rPr lang="en-US" smtClean="0"/>
              <a:t>khazaneha.@gmail.com</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a:t>
            </a:fld>
            <a:endParaRPr lang="en-US"/>
          </a:p>
        </p:txBody>
      </p:sp>
    </p:spTree>
    <p:extLst>
      <p:ext uri="{BB962C8B-B14F-4D97-AF65-F5344CB8AC3E}">
        <p14:creationId xmlns:p14="http://schemas.microsoft.com/office/powerpoint/2010/main" val="3665517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a:t>
            </a:r>
          </a:p>
        </p:txBody>
      </p:sp>
      <p:sp>
        <p:nvSpPr>
          <p:cNvPr id="3" name="Content Placeholder 2"/>
          <p:cNvSpPr>
            <a:spLocks noGrp="1"/>
          </p:cNvSpPr>
          <p:nvPr>
            <p:ph idx="1"/>
          </p:nvPr>
        </p:nvSpPr>
        <p:spPr/>
        <p:txBody>
          <a:bodyPr/>
          <a:lstStyle/>
          <a:p>
            <a:r>
              <a:rPr lang="en-US" dirty="0" smtClean="0"/>
              <a:t>Integrating </a:t>
            </a:r>
            <a:r>
              <a:rPr lang="en-US" dirty="0"/>
              <a:t>the Evidence with Clinical Expertise and Patient Values </a:t>
            </a:r>
            <a:endParaRPr lang="en-US" dirty="0" smtClean="0"/>
          </a:p>
          <a:p>
            <a:r>
              <a:rPr lang="en-US" dirty="0" smtClean="0"/>
              <a:t> </a:t>
            </a:r>
            <a:r>
              <a:rPr lang="en-US" dirty="0"/>
              <a:t>The best documented critically appraised research evidence is already with the clinician </a:t>
            </a:r>
          </a:p>
          <a:p>
            <a:r>
              <a:rPr lang="en-US" dirty="0" smtClean="0"/>
              <a:t> </a:t>
            </a:r>
            <a:r>
              <a:rPr lang="en-US" dirty="0"/>
              <a:t>Take into consideration the patient values for example: The patient is a precious, lone male child of the parents. The economical/financial status of the parents does not permit expensive therapies No contraindications for the drug to be administrated Low dose regime requiring 1/16 of the high dose has better effect</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30</a:t>
            </a:fld>
            <a:endParaRPr lang="en-US"/>
          </a:p>
        </p:txBody>
      </p:sp>
    </p:spTree>
    <p:extLst>
      <p:ext uri="{BB962C8B-B14F-4D97-AF65-F5344CB8AC3E}">
        <p14:creationId xmlns:p14="http://schemas.microsoft.com/office/powerpoint/2010/main" val="4230956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 </a:t>
            </a:r>
          </a:p>
        </p:txBody>
      </p:sp>
      <p:sp>
        <p:nvSpPr>
          <p:cNvPr id="3" name="Content Placeholder 2"/>
          <p:cNvSpPr>
            <a:spLocks noGrp="1"/>
          </p:cNvSpPr>
          <p:nvPr>
            <p:ph idx="1"/>
          </p:nvPr>
        </p:nvSpPr>
        <p:spPr/>
        <p:txBody>
          <a:bodyPr>
            <a:normAutofit fontScale="92500" lnSpcReduction="10000"/>
          </a:bodyPr>
          <a:lstStyle/>
          <a:p>
            <a:r>
              <a:rPr lang="en-US" dirty="0" smtClean="0"/>
              <a:t>Evaluating </a:t>
            </a:r>
            <a:r>
              <a:rPr lang="en-US" dirty="0"/>
              <a:t>the Process </a:t>
            </a:r>
            <a:endParaRPr lang="en-US" dirty="0" smtClean="0"/>
          </a:p>
          <a:p>
            <a:r>
              <a:rPr lang="en-US" dirty="0" smtClean="0"/>
              <a:t> </a:t>
            </a:r>
            <a:r>
              <a:rPr lang="en-US" dirty="0"/>
              <a:t>Was he able to formulate a focused question</a:t>
            </a:r>
            <a:r>
              <a:rPr lang="en-US" dirty="0" smtClean="0"/>
              <a:t>?</a:t>
            </a:r>
          </a:p>
          <a:p>
            <a:r>
              <a:rPr lang="en-US" dirty="0" smtClean="0"/>
              <a:t> </a:t>
            </a:r>
            <a:r>
              <a:rPr lang="en-US" dirty="0"/>
              <a:t>Was he able to devise a precise search strategy for locating the evidence? </a:t>
            </a:r>
            <a:endParaRPr lang="en-US" dirty="0" smtClean="0"/>
          </a:p>
          <a:p>
            <a:r>
              <a:rPr lang="en-US" dirty="0" smtClean="0"/>
              <a:t> </a:t>
            </a:r>
            <a:r>
              <a:rPr lang="en-US" dirty="0"/>
              <a:t>Did he use the most appropriate resource? </a:t>
            </a:r>
            <a:endParaRPr lang="en-US" dirty="0" smtClean="0"/>
          </a:p>
          <a:p>
            <a:r>
              <a:rPr lang="en-US" dirty="0" smtClean="0"/>
              <a:t> </a:t>
            </a:r>
            <a:r>
              <a:rPr lang="en-US" dirty="0"/>
              <a:t>Were more pertinent resources like practice guidelines available to him? </a:t>
            </a:r>
            <a:endParaRPr lang="en-US" dirty="0" smtClean="0"/>
          </a:p>
          <a:p>
            <a:r>
              <a:rPr lang="en-US" dirty="0" smtClean="0"/>
              <a:t> </a:t>
            </a:r>
            <a:r>
              <a:rPr lang="en-US" dirty="0"/>
              <a:t>Did the ‘evidence’ work in his patient? </a:t>
            </a:r>
            <a:endParaRPr lang="en-US" dirty="0" smtClean="0"/>
          </a:p>
          <a:p>
            <a:r>
              <a:rPr lang="en-US" dirty="0" smtClean="0"/>
              <a:t> </a:t>
            </a:r>
            <a:r>
              <a:rPr lang="en-US" dirty="0"/>
              <a:t>The clinician should document the outcomes of the application of the evidence and based on his experiences </a:t>
            </a:r>
            <a:endParaRPr lang="en-US" dirty="0" smtClean="0"/>
          </a:p>
          <a:p>
            <a:r>
              <a:rPr lang="en-US" dirty="0" smtClean="0"/>
              <a:t> </a:t>
            </a:r>
            <a:r>
              <a:rPr lang="en-US" dirty="0"/>
              <a:t>Those of his colleagues should be able develop management protocols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31</a:t>
            </a:fld>
            <a:endParaRPr lang="en-US"/>
          </a:p>
        </p:txBody>
      </p:sp>
    </p:spTree>
    <p:extLst>
      <p:ext uri="{BB962C8B-B14F-4D97-AF65-F5344CB8AC3E}">
        <p14:creationId xmlns:p14="http://schemas.microsoft.com/office/powerpoint/2010/main" val="375315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adopting EBM? </a:t>
            </a:r>
          </a:p>
        </p:txBody>
      </p:sp>
      <p:sp>
        <p:nvSpPr>
          <p:cNvPr id="3" name="Content Placeholder 2"/>
          <p:cNvSpPr>
            <a:spLocks noGrp="1"/>
          </p:cNvSpPr>
          <p:nvPr>
            <p:ph idx="1"/>
          </p:nvPr>
        </p:nvSpPr>
        <p:spPr/>
        <p:txBody>
          <a:bodyPr/>
          <a:lstStyle/>
          <a:p>
            <a:r>
              <a:rPr lang="en-US" dirty="0" smtClean="0"/>
              <a:t> </a:t>
            </a:r>
            <a:r>
              <a:rPr lang="en-US" dirty="0"/>
              <a:t>Minimize the errors in patient care </a:t>
            </a:r>
            <a:endParaRPr lang="en-US" dirty="0" smtClean="0"/>
          </a:p>
          <a:p>
            <a:r>
              <a:rPr lang="en-US" dirty="0" smtClean="0"/>
              <a:t> </a:t>
            </a:r>
            <a:r>
              <a:rPr lang="en-US" dirty="0"/>
              <a:t>Reduces the cost of treatment to the patient </a:t>
            </a:r>
            <a:endParaRPr lang="en-US" dirty="0" smtClean="0"/>
          </a:p>
          <a:p>
            <a:r>
              <a:rPr lang="en-US" dirty="0" smtClean="0"/>
              <a:t>Optimizes </a:t>
            </a:r>
            <a:r>
              <a:rPr lang="en-US" dirty="0"/>
              <a:t>the quality of patient </a:t>
            </a:r>
            <a:r>
              <a:rPr lang="en-US" dirty="0" smtClean="0"/>
              <a:t>care</a:t>
            </a:r>
          </a:p>
          <a:p>
            <a:r>
              <a:rPr lang="en-US" dirty="0" smtClean="0"/>
              <a:t>Skills </a:t>
            </a:r>
            <a:r>
              <a:rPr lang="en-US" dirty="0"/>
              <a:t>learnt in practicing EBM are the very same ones needed for being a lifelong, self-directed learner </a:t>
            </a:r>
            <a:endParaRPr lang="en-US" dirty="0" smtClean="0"/>
          </a:p>
          <a:p>
            <a:r>
              <a:rPr lang="en-US" dirty="0" smtClean="0"/>
              <a:t> </a:t>
            </a:r>
            <a:r>
              <a:rPr lang="en-US" dirty="0"/>
              <a:t>Habit of accessing literature on a daily basis is the best guarantor of ensuring advancement of knowledge and keeping abreast of scientific progress</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32</a:t>
            </a:fld>
            <a:endParaRPr lang="en-US"/>
          </a:p>
        </p:txBody>
      </p:sp>
    </p:spTree>
    <p:extLst>
      <p:ext uri="{BB962C8B-B14F-4D97-AF65-F5344CB8AC3E}">
        <p14:creationId xmlns:p14="http://schemas.microsoft.com/office/powerpoint/2010/main" val="1710654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33</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884" y="431800"/>
            <a:ext cx="9361039" cy="5620045"/>
          </a:xfrm>
        </p:spPr>
      </p:pic>
    </p:spTree>
    <p:extLst>
      <p:ext uri="{BB962C8B-B14F-4D97-AF65-F5344CB8AC3E}">
        <p14:creationId xmlns:p14="http://schemas.microsoft.com/office/powerpoint/2010/main" val="3433833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548680"/>
            <a:ext cx="8424936" cy="5437016"/>
          </a:xfrm>
        </p:spPr>
      </p:pic>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34</a:t>
            </a:fld>
            <a:endParaRPr lang="en-US"/>
          </a:p>
        </p:txBody>
      </p:sp>
    </p:spTree>
    <p:extLst>
      <p:ext uri="{BB962C8B-B14F-4D97-AF65-F5344CB8AC3E}">
        <p14:creationId xmlns:p14="http://schemas.microsoft.com/office/powerpoint/2010/main" val="5430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r>
              <a:rPr lang="en-US" dirty="0" smtClean="0"/>
              <a:t> </a:t>
            </a:r>
            <a:endParaRPr lang="en-US" dirty="0"/>
          </a:p>
        </p:txBody>
      </p:sp>
      <p:sp>
        <p:nvSpPr>
          <p:cNvPr id="3" name="Content Placeholder 2"/>
          <p:cNvSpPr>
            <a:spLocks noGrp="1"/>
          </p:cNvSpPr>
          <p:nvPr>
            <p:ph idx="1"/>
          </p:nvPr>
        </p:nvSpPr>
        <p:spPr/>
        <p:txBody>
          <a:bodyPr/>
          <a:lstStyle/>
          <a:p>
            <a:r>
              <a:rPr lang="en-US" dirty="0" smtClean="0"/>
              <a:t>Medicine </a:t>
            </a:r>
            <a:r>
              <a:rPr lang="en-US" dirty="0"/>
              <a:t>is not an exact science, but a science of probability </a:t>
            </a:r>
            <a:endParaRPr lang="en-US" dirty="0" smtClean="0"/>
          </a:p>
          <a:p>
            <a:r>
              <a:rPr lang="en-US" dirty="0" smtClean="0"/>
              <a:t> </a:t>
            </a:r>
            <a:r>
              <a:rPr lang="en-US" dirty="0"/>
              <a:t>The challenge to physicians is to provide up to-date medical care </a:t>
            </a:r>
            <a:endParaRPr lang="en-US" dirty="0" smtClean="0"/>
          </a:p>
          <a:p>
            <a:r>
              <a:rPr lang="en-US" dirty="0" smtClean="0"/>
              <a:t> </a:t>
            </a:r>
            <a:r>
              <a:rPr lang="en-US" dirty="0"/>
              <a:t>The ultimate goal for clinicians should be to help patients live long, functional, satisfying, and pain and symptom free life </a:t>
            </a:r>
            <a:endParaRPr lang="en-US" dirty="0" smtClean="0"/>
          </a:p>
          <a:p>
            <a:r>
              <a:rPr lang="en-US" dirty="0" smtClean="0"/>
              <a:t> </a:t>
            </a:r>
            <a:r>
              <a:rPr lang="en-US" dirty="0"/>
              <a:t>By adopting the principles of Evidence Based Medicine, it will be possible to maximize the benefits of scientific research for patient care</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35</a:t>
            </a:fld>
            <a:endParaRPr lang="en-US"/>
          </a:p>
        </p:txBody>
      </p:sp>
    </p:spTree>
    <p:extLst>
      <p:ext uri="{BB962C8B-B14F-4D97-AF65-F5344CB8AC3E}">
        <p14:creationId xmlns:p14="http://schemas.microsoft.com/office/powerpoint/2010/main" val="1538062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Medical educators and medical colleges have the singular responsibility of indoctrinating the principles of EBM as a concept, a philosophy, a religion necessary for being efficient, compassionate, caring, and responsible clinician among the future physicians during their formative years of training</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36</a:t>
            </a:fld>
            <a:endParaRPr lang="en-US"/>
          </a:p>
        </p:txBody>
      </p:sp>
    </p:spTree>
    <p:extLst>
      <p:ext uri="{BB962C8B-B14F-4D97-AF65-F5344CB8AC3E}">
        <p14:creationId xmlns:p14="http://schemas.microsoft.com/office/powerpoint/2010/main" val="2393457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Evidence-based Medicine Workbook-Finding and applying the better research , Paul </a:t>
            </a:r>
            <a:r>
              <a:rPr lang="en-US" dirty="0" err="1"/>
              <a:t>Glasziou</a:t>
            </a:r>
            <a:r>
              <a:rPr lang="en-US" dirty="0"/>
              <a:t>, Chris Del Mar and Janet Salisbury </a:t>
            </a:r>
            <a:endParaRPr lang="en-US" dirty="0" smtClean="0"/>
          </a:p>
          <a:p>
            <a:r>
              <a:rPr lang="en-US" dirty="0" smtClean="0"/>
              <a:t>2</a:t>
            </a:r>
            <a:r>
              <a:rPr lang="en-US" dirty="0"/>
              <a:t>. </a:t>
            </a:r>
            <a:r>
              <a:rPr lang="en-US" dirty="0" err="1"/>
              <a:t>Sackett</a:t>
            </a:r>
            <a:r>
              <a:rPr lang="en-US" dirty="0"/>
              <a:t>, D. L., Straus, S. E., Richardson, W. S., </a:t>
            </a:r>
            <a:r>
              <a:rPr lang="en-US" dirty="0" err="1"/>
              <a:t>Rosenberg,W</a:t>
            </a:r>
            <a:r>
              <a:rPr lang="en-US" dirty="0"/>
              <a:t>., Haynes, R. B.: Evidence- Based Medicine – How to Practice and Teach EBM 2nd Ed., Churchill. Livingstone, 2000</a:t>
            </a:r>
            <a:r>
              <a:rPr lang="en-US" dirty="0" smtClean="0"/>
              <a:t>.</a:t>
            </a:r>
          </a:p>
          <a:p>
            <a:r>
              <a:rPr lang="en-US" dirty="0" smtClean="0"/>
              <a:t> </a:t>
            </a:r>
            <a:r>
              <a:rPr lang="en-US" dirty="0"/>
              <a:t>3. </a:t>
            </a:r>
            <a:r>
              <a:rPr lang="en-US" dirty="0" err="1"/>
              <a:t>Sackett</a:t>
            </a:r>
            <a:r>
              <a:rPr lang="en-US" dirty="0"/>
              <a:t> DL, Rosenberg WMC, Gray JA, Haynes RB Richardson WS. Evidence based medicine: What it is and what it isn’t Br. Med J 1996;312:71-72. </a:t>
            </a:r>
            <a:endParaRPr lang="en-US" dirty="0" smtClean="0"/>
          </a:p>
          <a:p>
            <a:r>
              <a:rPr lang="en-US" dirty="0" smtClean="0"/>
              <a:t>4</a:t>
            </a:r>
            <a:r>
              <a:rPr lang="en-US" dirty="0"/>
              <a:t>. Evidence Based Medicine And Its Impact On Medical Education Dr. H. B. Rajashekhar1 Dr. B. S. Kodkany2 Dr. </a:t>
            </a:r>
            <a:r>
              <a:rPr lang="en-US" dirty="0" err="1"/>
              <a:t>Vijaya</a:t>
            </a:r>
            <a:r>
              <a:rPr lang="en-US" dirty="0"/>
              <a:t> A. Naik3 Dr. P. F. Kotur4 Dr. </a:t>
            </a:r>
            <a:r>
              <a:rPr lang="en-US" dirty="0" err="1"/>
              <a:t>Shivaprasad</a:t>
            </a:r>
            <a:r>
              <a:rPr lang="en-US" dirty="0"/>
              <a:t> S. Goudar5:Indian J. </a:t>
            </a:r>
            <a:r>
              <a:rPr lang="en-US" dirty="0" err="1"/>
              <a:t>Anaesth</a:t>
            </a:r>
            <a:r>
              <a:rPr lang="en-US" dirty="0"/>
              <a:t>. 2002; 46 (2) : </a:t>
            </a:r>
            <a:r>
              <a:rPr lang="en-US" dirty="0" smtClean="0"/>
              <a:t>96-103</a:t>
            </a:r>
          </a:p>
          <a:p>
            <a:r>
              <a:rPr lang="en-US" dirty="0" smtClean="0"/>
              <a:t> </a:t>
            </a:r>
            <a:r>
              <a:rPr lang="en-US" dirty="0"/>
              <a:t>5. </a:t>
            </a:r>
            <a:r>
              <a:rPr lang="en-US" dirty="0" err="1"/>
              <a:t>Guyatt</a:t>
            </a:r>
            <a:r>
              <a:rPr lang="en-US" dirty="0"/>
              <a:t> GH, Evidence–based Medicine. Ann Intern Med. 1991;114(ACP J Club. </a:t>
            </a:r>
            <a:r>
              <a:rPr lang="en-US" dirty="0" err="1"/>
              <a:t>Suppl</a:t>
            </a:r>
            <a:r>
              <a:rPr lang="en-US" dirty="0"/>
              <a:t> 2): A-16</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37</a:t>
            </a:fld>
            <a:endParaRPr lang="en-US"/>
          </a:p>
        </p:txBody>
      </p:sp>
    </p:spTree>
    <p:extLst>
      <p:ext uri="{BB962C8B-B14F-4D97-AF65-F5344CB8AC3E}">
        <p14:creationId xmlns:p14="http://schemas.microsoft.com/office/powerpoint/2010/main" val="3158142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Pierre Louis (</a:t>
            </a:r>
            <a:r>
              <a:rPr lang="en-US" dirty="0" smtClean="0"/>
              <a:t>1787-1872)</a:t>
            </a:r>
            <a:endParaRPr lang="en-US" dirty="0"/>
          </a:p>
        </p:txBody>
      </p:sp>
      <p:sp>
        <p:nvSpPr>
          <p:cNvPr id="4" name="Content Placeholder 3"/>
          <p:cNvSpPr>
            <a:spLocks noGrp="1"/>
          </p:cNvSpPr>
          <p:nvPr>
            <p:ph sz="half" idx="2"/>
          </p:nvPr>
        </p:nvSpPr>
        <p:spPr/>
        <p:txBody>
          <a:bodyPr/>
          <a:lstStyle/>
          <a:p>
            <a:r>
              <a:rPr lang="en-US" dirty="0" smtClean="0"/>
              <a:t>Inventor </a:t>
            </a:r>
            <a:r>
              <a:rPr lang="en-US" dirty="0"/>
              <a:t>of the “numeric method” and the “method of observation” French physician who wanted to analyze the efficacy of bloodletting in the treatment of acute pneumonia </a:t>
            </a:r>
            <a:endParaRPr lang="en-US" dirty="0" smtClean="0"/>
          </a:p>
          <a:p>
            <a:r>
              <a:rPr lang="en-US" dirty="0" smtClean="0"/>
              <a:t>Examined </a:t>
            </a:r>
            <a:r>
              <a:rPr lang="en-US" dirty="0"/>
              <a:t>the clinical course and outcomes of 77 patients</a:t>
            </a:r>
          </a:p>
        </p:txBody>
      </p:sp>
      <p:pic>
        <p:nvPicPr>
          <p:cNvPr id="2050" name="Picture 2" descr="Figure 1 from Medical journals and the shaping of medical knowledge* |  Semantic Schola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4505" y="1803400"/>
            <a:ext cx="4443002" cy="426720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nvPr>
        </p:nvSpPr>
        <p:spPr/>
        <p:txBody>
          <a:bodyPr/>
          <a:lstStyle/>
          <a:p>
            <a:r>
              <a:rPr lang="en-US" smtClean="0"/>
              <a:t>khazaneha.@gmail.com</a:t>
            </a:r>
            <a:endParaRPr lang="en-US"/>
          </a:p>
        </p:txBody>
      </p:sp>
      <p:sp>
        <p:nvSpPr>
          <p:cNvPr id="12" name="Slide Number Placeholder 11"/>
          <p:cNvSpPr>
            <a:spLocks noGrp="1"/>
          </p:cNvSpPr>
          <p:nvPr>
            <p:ph type="sldNum" sz="quarter" idx="12"/>
          </p:nvPr>
        </p:nvSpPr>
        <p:spPr/>
        <p:txBody>
          <a:bodyPr/>
          <a:lstStyle/>
          <a:p>
            <a:fld id="{DF28FB93-0A08-4E7D-8E63-9EFA29F1E093}" type="slidenum">
              <a:rPr lang="en-US" smtClean="0"/>
              <a:pPr/>
              <a:t>4</a:t>
            </a:fld>
            <a:endParaRPr lang="en-US"/>
          </a:p>
        </p:txBody>
      </p:sp>
    </p:spTree>
    <p:extLst>
      <p:ext uri="{BB962C8B-B14F-4D97-AF65-F5344CB8AC3E}">
        <p14:creationId xmlns:p14="http://schemas.microsoft.com/office/powerpoint/2010/main" val="1576867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Overall Results (n=77) </a:t>
            </a:r>
            <a:br>
              <a:rPr lang="en-US" dirty="0"/>
            </a:br>
            <a:endParaRPr lang="en-US" dirty="0"/>
          </a:p>
        </p:txBody>
      </p:sp>
      <p:sp>
        <p:nvSpPr>
          <p:cNvPr id="6" name="Content Placeholder 5"/>
          <p:cNvSpPr>
            <a:spLocks noGrp="1"/>
          </p:cNvSpPr>
          <p:nvPr>
            <p:ph idx="1"/>
          </p:nvPr>
        </p:nvSpPr>
        <p:spPr/>
        <p:txBody>
          <a:bodyPr/>
          <a:lstStyle/>
          <a:p>
            <a:r>
              <a:rPr lang="en-US" dirty="0" smtClean="0"/>
              <a:t>“</a:t>
            </a:r>
            <a:r>
              <a:rPr lang="en-US" dirty="0"/>
              <a:t>Experimental” </a:t>
            </a:r>
            <a:r>
              <a:rPr lang="en-US" dirty="0" smtClean="0"/>
              <a:t>out Comparisons </a:t>
            </a:r>
            <a:r>
              <a:rPr lang="en-US" dirty="0"/>
              <a:t>Group Absolute Risk Reduction Bled Early Phase Bled </a:t>
            </a:r>
            <a:r>
              <a:rPr lang="en-US" dirty="0" smtClean="0"/>
              <a:t>,Late Phase, </a:t>
            </a:r>
            <a:r>
              <a:rPr lang="en-US" dirty="0"/>
              <a:t>Difference </a:t>
            </a:r>
            <a:endParaRPr lang="en-US" dirty="0" smtClean="0"/>
          </a:p>
          <a:p>
            <a:r>
              <a:rPr lang="en-US" dirty="0" smtClean="0"/>
              <a:t>Mortality </a:t>
            </a:r>
            <a:r>
              <a:rPr lang="en-US" dirty="0"/>
              <a:t>44% 25% - 19</a:t>
            </a:r>
            <a:r>
              <a:rPr lang="en-US" dirty="0" smtClean="0"/>
              <a:t>%</a:t>
            </a:r>
          </a:p>
          <a:p>
            <a:r>
              <a:rPr lang="en-US" dirty="0" smtClean="0"/>
              <a:t> </a:t>
            </a:r>
            <a:r>
              <a:rPr lang="en-US" dirty="0"/>
              <a:t>Conclusion: Effect of bloodletting procedure was actually much less helpful than has been commonly believed </a:t>
            </a:r>
          </a:p>
        </p:txBody>
      </p:sp>
      <p:sp>
        <p:nvSpPr>
          <p:cNvPr id="7" name="Footer Placeholder 6"/>
          <p:cNvSpPr>
            <a:spLocks noGrp="1"/>
          </p:cNvSpPr>
          <p:nvPr>
            <p:ph type="ftr" sz="quarter" idx="11"/>
          </p:nvPr>
        </p:nvSpPr>
        <p:spPr/>
        <p:txBody>
          <a:bodyPr/>
          <a:lstStyle/>
          <a:p>
            <a:r>
              <a:rPr lang="en-US" smtClean="0"/>
              <a:t>khazaneha.@gmail.com</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a:t>
            </a:fld>
            <a:endParaRPr lang="en-US"/>
          </a:p>
        </p:txBody>
      </p:sp>
    </p:spTree>
    <p:extLst>
      <p:ext uri="{BB962C8B-B14F-4D97-AF65-F5344CB8AC3E}">
        <p14:creationId xmlns:p14="http://schemas.microsoft.com/office/powerpoint/2010/main" val="2031430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William Osler (1849 -1919) </a:t>
            </a:r>
          </a:p>
        </p:txBody>
      </p:sp>
      <p:sp>
        <p:nvSpPr>
          <p:cNvPr id="11" name="Content Placeholder 10"/>
          <p:cNvSpPr>
            <a:spLocks noGrp="1"/>
          </p:cNvSpPr>
          <p:nvPr>
            <p:ph sz="half" idx="2"/>
          </p:nvPr>
        </p:nvSpPr>
        <p:spPr/>
        <p:txBody>
          <a:bodyPr/>
          <a:lstStyle/>
          <a:p>
            <a:r>
              <a:rPr lang="en-US" dirty="0" smtClean="0"/>
              <a:t>First </a:t>
            </a:r>
            <a:r>
              <a:rPr lang="en-US" dirty="0"/>
              <a:t>“attending physician” at Johns Hopkins Author of hugely influential textbook, 'The Principles and Practice of Medicine' </a:t>
            </a:r>
            <a:endParaRPr lang="en-US" dirty="0" smtClean="0"/>
          </a:p>
          <a:p>
            <a:r>
              <a:rPr lang="en-US" dirty="0" smtClean="0"/>
              <a:t>believed </a:t>
            </a:r>
            <a:r>
              <a:rPr lang="en-US" dirty="0"/>
              <a:t>that most drugs in his day were useless, but still advocated blood-letting in some cases</a:t>
            </a:r>
          </a:p>
        </p:txBody>
      </p:sp>
      <p:pic>
        <p:nvPicPr>
          <p:cNvPr id="3074" name="Picture 2" descr="Sir William Osler, Baronet – Syphilis: The Great Imitato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0340" y="1769120"/>
            <a:ext cx="4608512" cy="4176464"/>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p:cNvSpPr>
            <a:spLocks noGrp="1"/>
          </p:cNvSpPr>
          <p:nvPr>
            <p:ph type="ftr" sz="quarter" idx="11"/>
          </p:nvPr>
        </p:nvSpPr>
        <p:spPr/>
        <p:txBody>
          <a:bodyPr/>
          <a:lstStyle/>
          <a:p>
            <a:r>
              <a:rPr lang="en-US" smtClean="0"/>
              <a:t>khazaneha.@gmail.com</a:t>
            </a:r>
            <a:endParaRPr lang="en-US"/>
          </a:p>
        </p:txBody>
      </p:sp>
      <p:sp>
        <p:nvSpPr>
          <p:cNvPr id="13" name="Slide Number Placeholder 12"/>
          <p:cNvSpPr>
            <a:spLocks noGrp="1"/>
          </p:cNvSpPr>
          <p:nvPr>
            <p:ph type="sldNum" sz="quarter" idx="12"/>
          </p:nvPr>
        </p:nvSpPr>
        <p:spPr/>
        <p:txBody>
          <a:bodyPr/>
          <a:lstStyle/>
          <a:p>
            <a:fld id="{DF28FB93-0A08-4E7D-8E63-9EFA29F1E093}" type="slidenum">
              <a:rPr lang="en-US" smtClean="0"/>
              <a:pPr/>
              <a:t>6</a:t>
            </a:fld>
            <a:endParaRPr lang="en-US"/>
          </a:p>
        </p:txBody>
      </p:sp>
    </p:spTree>
    <p:extLst>
      <p:ext uri="{BB962C8B-B14F-4D97-AF65-F5344CB8AC3E}">
        <p14:creationId xmlns:p14="http://schemas.microsoft.com/office/powerpoint/2010/main" val="3513526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Bloodletting today </a:t>
            </a:r>
          </a:p>
        </p:txBody>
      </p:sp>
      <p:sp>
        <p:nvSpPr>
          <p:cNvPr id="6" name="Content Placeholder 5"/>
          <p:cNvSpPr>
            <a:spLocks noGrp="1"/>
          </p:cNvSpPr>
          <p:nvPr>
            <p:ph idx="1"/>
          </p:nvPr>
        </p:nvSpPr>
        <p:spPr/>
        <p:txBody>
          <a:bodyPr/>
          <a:lstStyle/>
          <a:p>
            <a:r>
              <a:rPr lang="en-US" dirty="0" smtClean="0"/>
              <a:t>phlebotomy </a:t>
            </a:r>
            <a:r>
              <a:rPr lang="en-US" dirty="0"/>
              <a:t>therapy is primarily used in Western medicine for a few conditions such </a:t>
            </a:r>
            <a:r>
              <a:rPr lang="en-US" dirty="0" smtClean="0"/>
              <a:t>as</a:t>
            </a:r>
          </a:p>
          <a:p>
            <a:r>
              <a:rPr lang="en-US" dirty="0" smtClean="0"/>
              <a:t> </a:t>
            </a:r>
            <a:r>
              <a:rPr lang="en-US" dirty="0"/>
              <a:t>hemochromatosis, polycythemia </a:t>
            </a:r>
            <a:r>
              <a:rPr lang="en-US" dirty="0" err="1"/>
              <a:t>vera</a:t>
            </a:r>
            <a:r>
              <a:rPr lang="en-US" dirty="0"/>
              <a:t>, and porphyria </a:t>
            </a:r>
            <a:r>
              <a:rPr lang="en-US" dirty="0" err="1"/>
              <a:t>cutanea</a:t>
            </a:r>
            <a:r>
              <a:rPr lang="en-US" dirty="0"/>
              <a:t> </a:t>
            </a:r>
            <a:r>
              <a:rPr lang="en-US" dirty="0" err="1"/>
              <a:t>tarda</a:t>
            </a:r>
            <a:r>
              <a:rPr lang="en-US" dirty="0"/>
              <a:t>. </a:t>
            </a:r>
            <a:endParaRPr lang="en-US" dirty="0" smtClean="0"/>
          </a:p>
          <a:p>
            <a:r>
              <a:rPr lang="en-US" dirty="0" smtClean="0"/>
              <a:t>Why </a:t>
            </a:r>
            <a:r>
              <a:rPr lang="en-US" dirty="0"/>
              <a:t>did it persist? It resulted from the dynamic interaction of social, economic, and intellectual pressures, a process that continues to determine medical practice</a:t>
            </a:r>
          </a:p>
        </p:txBody>
      </p:sp>
      <p:sp>
        <p:nvSpPr>
          <p:cNvPr id="7" name="Footer Placeholder 6"/>
          <p:cNvSpPr>
            <a:spLocks noGrp="1"/>
          </p:cNvSpPr>
          <p:nvPr>
            <p:ph type="ftr" sz="quarter" idx="11"/>
          </p:nvPr>
        </p:nvSpPr>
        <p:spPr/>
        <p:txBody>
          <a:bodyPr/>
          <a:lstStyle/>
          <a:p>
            <a:r>
              <a:rPr lang="en-US" smtClean="0"/>
              <a:t>khazaneha.@gmail.com</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a:t>
            </a:fld>
            <a:endParaRPr lang="en-US"/>
          </a:p>
        </p:txBody>
      </p:sp>
    </p:spTree>
    <p:extLst>
      <p:ext uri="{BB962C8B-B14F-4D97-AF65-F5344CB8AC3E}">
        <p14:creationId xmlns:p14="http://schemas.microsoft.com/office/powerpoint/2010/main" val="326534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p:txBody>
          <a:bodyPr/>
          <a:lstStyle/>
          <a:p>
            <a:r>
              <a:rPr lang="en-US" dirty="0"/>
              <a:t>Patient: </a:t>
            </a:r>
            <a:endParaRPr lang="en-US" dirty="0" smtClean="0"/>
          </a:p>
          <a:p>
            <a:r>
              <a:rPr lang="en-US" dirty="0" smtClean="0"/>
              <a:t>Mr</a:t>
            </a:r>
            <a:r>
              <a:rPr lang="en-US" dirty="0"/>
              <a:t>. A Mr. A is a 60 year old presenting with 1 hour of retrosternal chest pain. </a:t>
            </a:r>
            <a:endParaRPr lang="en-US" dirty="0" smtClean="0"/>
          </a:p>
          <a:p>
            <a:r>
              <a:rPr lang="en-US" dirty="0" smtClean="0"/>
              <a:t>ECG </a:t>
            </a:r>
            <a:r>
              <a:rPr lang="en-US" dirty="0"/>
              <a:t>shows lateral ST-elevation consistent with acute MI. </a:t>
            </a:r>
            <a:endParaRPr lang="en-US" dirty="0" smtClean="0"/>
          </a:p>
          <a:p>
            <a:r>
              <a:rPr lang="en-US" dirty="0" smtClean="0"/>
              <a:t>QUESTION</a:t>
            </a:r>
            <a:r>
              <a:rPr lang="en-US" dirty="0"/>
              <a:t>: </a:t>
            </a:r>
            <a:endParaRPr lang="en-US" dirty="0" smtClean="0"/>
          </a:p>
          <a:p>
            <a:r>
              <a:rPr lang="en-US" dirty="0" smtClean="0"/>
              <a:t>In </a:t>
            </a:r>
            <a:r>
              <a:rPr lang="en-US" dirty="0"/>
              <a:t>patients with acute MI, does treatment with aspirin reduce mortality? </a:t>
            </a:r>
            <a:endParaRPr lang="en-US" dirty="0" smtClean="0"/>
          </a:p>
          <a:p>
            <a:r>
              <a:rPr lang="en-US" dirty="0" smtClean="0"/>
              <a:t>What </a:t>
            </a:r>
            <a:r>
              <a:rPr lang="en-US" dirty="0"/>
              <a:t>is the best evidence?</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8</a:t>
            </a:fld>
            <a:endParaRPr lang="en-US"/>
          </a:p>
        </p:txBody>
      </p:sp>
    </p:spTree>
    <p:extLst>
      <p:ext uri="{BB962C8B-B14F-4D97-AF65-F5344CB8AC3E}">
        <p14:creationId xmlns:p14="http://schemas.microsoft.com/office/powerpoint/2010/main" val="289014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1988 </a:t>
            </a:r>
          </a:p>
        </p:txBody>
      </p:sp>
      <p:sp>
        <p:nvSpPr>
          <p:cNvPr id="3" name="Content Placeholder 2"/>
          <p:cNvSpPr>
            <a:spLocks noGrp="1"/>
          </p:cNvSpPr>
          <p:nvPr>
            <p:ph idx="1"/>
          </p:nvPr>
        </p:nvSpPr>
        <p:spPr/>
        <p:txBody>
          <a:bodyPr/>
          <a:lstStyle/>
          <a:p>
            <a:r>
              <a:rPr lang="en-US" dirty="0" smtClean="0"/>
              <a:t> </a:t>
            </a:r>
            <a:r>
              <a:rPr lang="en-US" dirty="0"/>
              <a:t>Reduction of mortality in acute myocardial infarction with streptokinase and aspirin therapy. </a:t>
            </a:r>
            <a:endParaRPr lang="en-US" dirty="0" smtClean="0"/>
          </a:p>
          <a:p>
            <a:r>
              <a:rPr lang="en-US" dirty="0" smtClean="0"/>
              <a:t>Results</a:t>
            </a:r>
            <a:r>
              <a:rPr lang="en-US" dirty="0"/>
              <a:t>: – Patients with acute MI treated with Aspirin vs. placebo had a significant 23% relative risk reduction in five-week cardiovascular mortality, with an absolute risk reduction of 11.8% to 9.4% – </a:t>
            </a:r>
            <a:endParaRPr lang="en-US" dirty="0" smtClean="0"/>
          </a:p>
          <a:p>
            <a:r>
              <a:rPr lang="en-US" dirty="0" smtClean="0"/>
              <a:t>The </a:t>
            </a:r>
            <a:r>
              <a:rPr lang="en-US" dirty="0"/>
              <a:t>combination of SK and Aspirin resulted in a 42% relative risk reduction in cardiovascular mortality after five weeks compared with the placebo</a:t>
            </a:r>
          </a:p>
        </p:txBody>
      </p:sp>
      <p:sp>
        <p:nvSpPr>
          <p:cNvPr id="4" name="Footer Placeholder 3"/>
          <p:cNvSpPr>
            <a:spLocks noGrp="1"/>
          </p:cNvSpPr>
          <p:nvPr>
            <p:ph type="ftr" sz="quarter" idx="11"/>
          </p:nvPr>
        </p:nvSpPr>
        <p:spPr/>
        <p:txBody>
          <a:bodyPr/>
          <a:lstStyle/>
          <a:p>
            <a:r>
              <a:rPr lang="en-US" smtClean="0"/>
              <a:t>khazaneha.@gmail.com</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9</a:t>
            </a:fld>
            <a:endParaRPr lang="en-US"/>
          </a:p>
        </p:txBody>
      </p:sp>
    </p:spTree>
    <p:extLst>
      <p:ext uri="{BB962C8B-B14F-4D97-AF65-F5344CB8AC3E}">
        <p14:creationId xmlns:p14="http://schemas.microsoft.com/office/powerpoint/2010/main" val="3205924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terms/"/>
    <ds:schemaRef ds:uri="4873beb7-5857-4685-be1f-d57550cc96cc"/>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515</TotalTime>
  <Words>1746</Words>
  <Application>Microsoft Office PowerPoint</Application>
  <PresentationFormat>Custom</PresentationFormat>
  <Paragraphs>214</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ＭＳ Ｐゴシック</vt:lpstr>
      <vt:lpstr>Arial</vt:lpstr>
      <vt:lpstr>Constantia</vt:lpstr>
      <vt:lpstr>Times New Roman</vt:lpstr>
      <vt:lpstr>Wingdings</vt:lpstr>
      <vt:lpstr>Books Classic 16x9</vt:lpstr>
      <vt:lpstr>Evidence based Medicine</vt:lpstr>
      <vt:lpstr>Heading </vt:lpstr>
      <vt:lpstr>Bloodletting</vt:lpstr>
      <vt:lpstr>Pierre Louis (1787-1872)</vt:lpstr>
      <vt:lpstr>Overall Results (n=77)  </vt:lpstr>
      <vt:lpstr>William Osler (1849 -1919) </vt:lpstr>
      <vt:lpstr>Bloodletting today </vt:lpstr>
      <vt:lpstr>scenario</vt:lpstr>
      <vt:lpstr>Evidence: 1988 </vt:lpstr>
      <vt:lpstr>Application: 1997 </vt:lpstr>
      <vt:lpstr>PowerPoint Presentation</vt:lpstr>
      <vt:lpstr>What is Evidence-Based Medicine?</vt:lpstr>
      <vt:lpstr>PowerPoint Presentation</vt:lpstr>
      <vt:lpstr>Evidence-based health-care practice </vt:lpstr>
      <vt:lpstr>Why is EBM important?</vt:lpstr>
      <vt:lpstr>An EBM Approach to Education </vt:lpstr>
      <vt:lpstr>Why the sudden interest in EBM? </vt:lpstr>
      <vt:lpstr>Assumptions of evidence-based practices </vt:lpstr>
      <vt:lpstr>Where do we go for help with decisions when we are not sure how to proceed????????? </vt:lpstr>
      <vt:lpstr>Decision making in clinical practice </vt:lpstr>
      <vt:lpstr>The evidence pyramid</vt:lpstr>
      <vt:lpstr>Identifying the best study</vt:lpstr>
      <vt:lpstr>PowerPoint Presentation</vt:lpstr>
      <vt:lpstr>PowerPoint Presentation</vt:lpstr>
      <vt:lpstr>The Five-Step Approach to Practicing EBM </vt:lpstr>
      <vt:lpstr>step1</vt:lpstr>
      <vt:lpstr>PowerPoint Presentation</vt:lpstr>
      <vt:lpstr>Step-2 </vt:lpstr>
      <vt:lpstr>Step 3 - </vt:lpstr>
      <vt:lpstr>Step 4 –</vt:lpstr>
      <vt:lpstr>Step 5 – </vt:lpstr>
      <vt:lpstr>What are the benefits of adopting EBM? </vt:lpstr>
      <vt:lpstr>PowerPoint Presentation</vt:lpstr>
      <vt:lpstr>PowerPoint Presentation</vt:lpstr>
      <vt:lpstr>Conclusion  </vt:lpstr>
      <vt:lpstr>PowerPoint Presentation</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account</dc:creator>
  <cp:lastModifiedBy>Microsoft account</cp:lastModifiedBy>
  <cp:revision>29</cp:revision>
  <dcterms:created xsi:type="dcterms:W3CDTF">2021-11-20T04:26:57Z</dcterms:created>
  <dcterms:modified xsi:type="dcterms:W3CDTF">2021-11-24T00:00:33Z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